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347" r:id="rId5"/>
    <p:sldId id="325" r:id="rId6"/>
    <p:sldId id="376" r:id="rId7"/>
    <p:sldId id="310" r:id="rId8"/>
    <p:sldId id="258" r:id="rId9"/>
    <p:sldId id="260" r:id="rId10"/>
    <p:sldId id="345" r:id="rId11"/>
    <p:sldId id="353" r:id="rId12"/>
    <p:sldId id="362" r:id="rId13"/>
    <p:sldId id="340" r:id="rId14"/>
    <p:sldId id="366" r:id="rId15"/>
    <p:sldId id="357" r:id="rId16"/>
    <p:sldId id="360" r:id="rId17"/>
    <p:sldId id="359" r:id="rId18"/>
    <p:sldId id="364" r:id="rId19"/>
    <p:sldId id="358" r:id="rId20"/>
    <p:sldId id="365" r:id="rId21"/>
    <p:sldId id="326" r:id="rId22"/>
    <p:sldId id="361" r:id="rId23"/>
    <p:sldId id="334" r:id="rId24"/>
    <p:sldId id="341" r:id="rId25"/>
    <p:sldId id="389" r:id="rId26"/>
    <p:sldId id="263" r:id="rId27"/>
    <p:sldId id="259" r:id="rId28"/>
    <p:sldId id="386" r:id="rId29"/>
    <p:sldId id="329" r:id="rId30"/>
    <p:sldId id="327" r:id="rId31"/>
    <p:sldId id="344" r:id="rId32"/>
    <p:sldId id="343" r:id="rId33"/>
    <p:sldId id="388" r:id="rId34"/>
    <p:sldId id="335" r:id="rId35"/>
    <p:sldId id="385" r:id="rId36"/>
    <p:sldId id="330" r:id="rId37"/>
    <p:sldId id="367" r:id="rId38"/>
    <p:sldId id="356" r:id="rId39"/>
    <p:sldId id="355" r:id="rId40"/>
    <p:sldId id="354" r:id="rId41"/>
    <p:sldId id="352" r:id="rId42"/>
    <p:sldId id="351" r:id="rId43"/>
    <p:sldId id="350" r:id="rId44"/>
    <p:sldId id="337" r:id="rId45"/>
    <p:sldId id="349" r:id="rId46"/>
    <p:sldId id="348" r:id="rId47"/>
    <p:sldId id="331" r:id="rId48"/>
    <p:sldId id="328" r:id="rId49"/>
    <p:sldId id="336" r:id="rId50"/>
    <p:sldId id="333" r:id="rId51"/>
    <p:sldId id="346" r:id="rId52"/>
    <p:sldId id="256" r:id="rId53"/>
    <p:sldId id="324" r:id="rId54"/>
    <p:sldId id="363" r:id="rId55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573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11EF-6276-DF44-A511-A2D60075D171}" type="datetimeFigureOut">
              <a:rPr lang="nl-NL" smtClean="0"/>
              <a:t>31-8-2020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55BB-3FC7-9A41-A5D7-351A45DE53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0830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11EF-6276-DF44-A511-A2D60075D171}" type="datetimeFigureOut">
              <a:rPr lang="nl-NL" smtClean="0"/>
              <a:t>31-8-2020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55BB-3FC7-9A41-A5D7-351A45DE53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627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11EF-6276-DF44-A511-A2D60075D171}" type="datetimeFigureOut">
              <a:rPr lang="nl-NL" smtClean="0"/>
              <a:t>31-8-2020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55BB-3FC7-9A41-A5D7-351A45DE53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157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11EF-6276-DF44-A511-A2D60075D171}" type="datetimeFigureOut">
              <a:rPr lang="nl-NL" smtClean="0"/>
              <a:t>31-8-2020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55BB-3FC7-9A41-A5D7-351A45DE53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6169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11EF-6276-DF44-A511-A2D60075D171}" type="datetimeFigureOut">
              <a:rPr lang="nl-NL" smtClean="0"/>
              <a:t>31-8-2020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55BB-3FC7-9A41-A5D7-351A45DE53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3006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11EF-6276-DF44-A511-A2D60075D171}" type="datetimeFigureOut">
              <a:rPr lang="nl-NL" smtClean="0"/>
              <a:t>31-8-2020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55BB-3FC7-9A41-A5D7-351A45DE53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3992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11EF-6276-DF44-A511-A2D60075D171}" type="datetimeFigureOut">
              <a:rPr lang="nl-NL" smtClean="0"/>
              <a:t>31-8-2020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55BB-3FC7-9A41-A5D7-351A45DE53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895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11EF-6276-DF44-A511-A2D60075D171}" type="datetimeFigureOut">
              <a:rPr lang="nl-NL" smtClean="0"/>
              <a:t>31-8-2020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55BB-3FC7-9A41-A5D7-351A45DE53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93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11EF-6276-DF44-A511-A2D60075D171}" type="datetimeFigureOut">
              <a:rPr lang="nl-NL" smtClean="0"/>
              <a:t>31-8-2020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55BB-3FC7-9A41-A5D7-351A45DE53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396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11EF-6276-DF44-A511-A2D60075D171}" type="datetimeFigureOut">
              <a:rPr lang="nl-NL" smtClean="0"/>
              <a:t>31-8-2020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55BB-3FC7-9A41-A5D7-351A45DE53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3179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11EF-6276-DF44-A511-A2D60075D171}" type="datetimeFigureOut">
              <a:rPr lang="nl-NL" smtClean="0"/>
              <a:t>31-8-2020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55BB-3FC7-9A41-A5D7-351A45DE53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4034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011EF-6276-DF44-A511-A2D60075D171}" type="datetimeFigureOut">
              <a:rPr lang="nl-NL" smtClean="0"/>
              <a:t>31-8-2020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555BB-3FC7-9A41-A5D7-351A45DE53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130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87264"/>
          </a:xfrm>
        </p:spPr>
        <p:txBody>
          <a:bodyPr/>
          <a:lstStyle/>
          <a:p>
            <a:r>
              <a:rPr lang="nl-NL" dirty="0"/>
              <a:t>ONTWERPEN</a:t>
            </a:r>
          </a:p>
        </p:txBody>
      </p:sp>
      <p:pic>
        <p:nvPicPr>
          <p:cNvPr id="4" name="Afbeelding 3" descr="onix4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78376"/>
            <a:ext cx="9144000" cy="527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67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45743" y="365225"/>
            <a:ext cx="8827792" cy="6370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400" dirty="0"/>
          </a:p>
          <a:p>
            <a:r>
              <a:rPr lang="nl-NL" sz="2400" dirty="0"/>
              <a:t>Een ontwerpopgave kan worden benaderd op een </a:t>
            </a:r>
          </a:p>
          <a:p>
            <a:pPr marL="457200" indent="-457200">
              <a:buFontTx/>
              <a:buChar char="•"/>
            </a:pPr>
            <a:r>
              <a:rPr lang="nl-NL" sz="2400" dirty="0"/>
              <a:t>analytische manier </a:t>
            </a:r>
          </a:p>
          <a:p>
            <a:pPr marL="457200" indent="-457200">
              <a:buFontTx/>
              <a:buChar char="•"/>
            </a:pPr>
            <a:r>
              <a:rPr lang="nl-NL" sz="2400" dirty="0"/>
              <a:t>gestructureerde manier</a:t>
            </a:r>
          </a:p>
          <a:p>
            <a:pPr marL="457200" indent="-457200">
              <a:buFontTx/>
              <a:buChar char="•"/>
            </a:pPr>
            <a:r>
              <a:rPr lang="nl-NL" sz="2400" dirty="0"/>
              <a:t>op vorm gebaseerde manier </a:t>
            </a:r>
          </a:p>
          <a:p>
            <a:endParaRPr lang="nl-NL" dirty="0"/>
          </a:p>
          <a:p>
            <a:r>
              <a:rPr lang="nl-NL" dirty="0"/>
              <a:t>Het besluitvormingsproces voor ontwerpen : </a:t>
            </a:r>
          </a:p>
          <a:p>
            <a:r>
              <a:rPr lang="nl-NL" dirty="0"/>
              <a:t>o 1. Probleemstellen </a:t>
            </a:r>
          </a:p>
          <a:p>
            <a:r>
              <a:rPr lang="nl-NL" dirty="0"/>
              <a:t>o 2. Ontwerpcriteria bepalen </a:t>
            </a:r>
          </a:p>
          <a:p>
            <a:r>
              <a:rPr lang="nl-NL" dirty="0"/>
              <a:t>o 3. Alternatieven ontwikkelen </a:t>
            </a:r>
          </a:p>
          <a:p>
            <a:r>
              <a:rPr lang="nl-NL" dirty="0"/>
              <a:t>o 4. Beoordelen </a:t>
            </a:r>
          </a:p>
          <a:p>
            <a:r>
              <a:rPr lang="nl-NL" dirty="0"/>
              <a:t>o 5. Kiezen </a:t>
            </a:r>
          </a:p>
          <a:p>
            <a:endParaRPr lang="nl-NL" dirty="0"/>
          </a:p>
          <a:p>
            <a:r>
              <a:rPr lang="nl-NL" dirty="0"/>
              <a:t>o Vormgeving (binnen en buitenkant) </a:t>
            </a:r>
          </a:p>
          <a:p>
            <a:r>
              <a:rPr lang="nl-NL" dirty="0"/>
              <a:t>o Functionaliteit (bijv. licht, binnenklimaat, geluidswering, veiligheid, aanpasbaarheid) </a:t>
            </a:r>
          </a:p>
          <a:p>
            <a:r>
              <a:rPr lang="nl-NL" dirty="0"/>
              <a:t>o Relaties (transportschema’s, logica in routing) </a:t>
            </a:r>
          </a:p>
          <a:p>
            <a:r>
              <a:rPr lang="nl-NL" dirty="0"/>
              <a:t>o Constructie (welk materiaal, hoogte overspanning) </a:t>
            </a:r>
          </a:p>
          <a:p>
            <a:r>
              <a:rPr lang="nl-NL" dirty="0"/>
              <a:t>o Milieu (mogelijkheden veranderen snel door tijd, vermindering energie of beperken afval) </a:t>
            </a:r>
          </a:p>
          <a:p>
            <a:r>
              <a:rPr lang="nl-NL" dirty="0"/>
              <a:t>o Installaties (riolering, telecommunicatie, ventilatie, gas, beveiliging) </a:t>
            </a:r>
          </a:p>
          <a:p>
            <a:r>
              <a:rPr lang="nl-NL" dirty="0"/>
              <a:t>o Vervaardigbaarheid (fabricage, transport, montage) </a:t>
            </a:r>
          </a:p>
          <a:p>
            <a:r>
              <a:rPr lang="nl-NL" dirty="0"/>
              <a:t>o Beheer (bouwkundig onderhoud, schoonmaak, ruimtebeheer, energiebeheer) </a:t>
            </a:r>
          </a:p>
        </p:txBody>
      </p:sp>
      <p:pic>
        <p:nvPicPr>
          <p:cNvPr id="5" name="Afbeelding 4" descr="relatieschema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7524" y="1273984"/>
            <a:ext cx="3292702" cy="288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42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0051205 workstations Central Beheer Office Complex Apeldoorn Holland 1972 Herman Hertzberger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3261" y="3206938"/>
            <a:ext cx="5153535" cy="1337947"/>
          </a:xfrm>
          <a:prstGeom prst="rect">
            <a:avLst/>
          </a:prstGeom>
        </p:spPr>
      </p:pic>
      <p:pic>
        <p:nvPicPr>
          <p:cNvPr id="2" name="Afbeelding 1" descr="7186f7600af948fc9a589f76853ba448dcb29cdf_m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24" y="209926"/>
            <a:ext cx="3611226" cy="35792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Afbeelding 5" descr="Vaumm arquitectos centraal beheer 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534" y="0"/>
            <a:ext cx="4488466" cy="2886549"/>
          </a:xfrm>
          <a:prstGeom prst="rect">
            <a:avLst/>
          </a:prstGeom>
        </p:spPr>
      </p:pic>
      <p:pic>
        <p:nvPicPr>
          <p:cNvPr id="7" name="Afbeelding 6" descr="bc923d039039406d5c3a6a5eb983cc1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4549" y="5132676"/>
            <a:ext cx="5189451" cy="1725324"/>
          </a:xfrm>
          <a:prstGeom prst="rect">
            <a:avLst/>
          </a:prstGeom>
        </p:spPr>
      </p:pic>
      <p:pic>
        <p:nvPicPr>
          <p:cNvPr id="8" name="Afbeelding 7" descr="Hertzberger_Centraal_Beheer1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32676"/>
            <a:ext cx="3993261" cy="17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1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tumblr_mdckzfC8wP1qjza6po1_128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398857"/>
            <a:ext cx="9150978" cy="609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19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ronchamp seccion 3 copy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4545" y="0"/>
            <a:ext cx="4809454" cy="2480458"/>
          </a:xfrm>
          <a:prstGeom prst="rect">
            <a:avLst/>
          </a:prstGeom>
        </p:spPr>
      </p:pic>
      <p:pic>
        <p:nvPicPr>
          <p:cNvPr id="4" name="Afbeelding 3" descr="3851116133_1b304dcd69_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657" y="2697541"/>
            <a:ext cx="3120343" cy="4160459"/>
          </a:xfrm>
          <a:prstGeom prst="rect">
            <a:avLst/>
          </a:prstGeom>
        </p:spPr>
      </p:pic>
      <p:pic>
        <p:nvPicPr>
          <p:cNvPr id="6" name="Afbeelding 5" descr="24.jp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4051173" cy="2477122"/>
          </a:xfrm>
          <a:prstGeom prst="rect">
            <a:avLst/>
          </a:prstGeom>
        </p:spPr>
      </p:pic>
      <p:pic>
        <p:nvPicPr>
          <p:cNvPr id="7" name="Afbeelding 6" descr="Chapelle_Notre_Dame_Du_Haut__10__full.jp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697541"/>
            <a:ext cx="5822640" cy="416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25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iagram gesloten gevel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19" t="23229" r="26313" b="24953"/>
          <a:stretch/>
        </p:blipFill>
        <p:spPr>
          <a:xfrm>
            <a:off x="0" y="308182"/>
            <a:ext cx="4391368" cy="2444991"/>
          </a:xfrm>
          <a:prstGeom prst="rect">
            <a:avLst/>
          </a:prstGeom>
        </p:spPr>
      </p:pic>
      <p:pic>
        <p:nvPicPr>
          <p:cNvPr id="3" name="Afbeelding 2" descr="diagram open gevel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18" t="24203" r="25780" b="25440"/>
          <a:stretch/>
        </p:blipFill>
        <p:spPr>
          <a:xfrm>
            <a:off x="4591096" y="377164"/>
            <a:ext cx="4426961" cy="2376010"/>
          </a:xfrm>
          <a:prstGeom prst="rect">
            <a:avLst/>
          </a:prstGeom>
        </p:spPr>
      </p:pic>
      <p:pic>
        <p:nvPicPr>
          <p:cNvPr id="4" name="Afbeelding 3" descr="diagram gesloten-open gevel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834" b="23950"/>
          <a:stretch/>
        </p:blipFill>
        <p:spPr>
          <a:xfrm>
            <a:off x="963352" y="3550890"/>
            <a:ext cx="7527729" cy="283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40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pressie 01 overda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583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53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090090 V01 DIAGRAMMEN hti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35" t="15594" r="30366" b="28202"/>
          <a:stretch/>
        </p:blipFill>
        <p:spPr>
          <a:xfrm>
            <a:off x="1805185" y="3556636"/>
            <a:ext cx="5394567" cy="3301364"/>
          </a:xfrm>
          <a:prstGeom prst="rect">
            <a:avLst/>
          </a:prstGeom>
        </p:spPr>
      </p:pic>
      <p:pic>
        <p:nvPicPr>
          <p:cNvPr id="3" name="Afbeelding 2" descr="diagram bgg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000" t="16244" b="24965"/>
          <a:stretch/>
        </p:blipFill>
        <p:spPr>
          <a:xfrm>
            <a:off x="0" y="103363"/>
            <a:ext cx="2078062" cy="3453273"/>
          </a:xfrm>
          <a:prstGeom prst="rect">
            <a:avLst/>
          </a:prstGeom>
        </p:spPr>
      </p:pic>
      <p:pic>
        <p:nvPicPr>
          <p:cNvPr id="4" name="Afbeelding 3" descr="090090 V01 DIAGRAMMEN hti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862" t="15594" r="5461" b="31936"/>
          <a:stretch/>
        </p:blipFill>
        <p:spPr>
          <a:xfrm>
            <a:off x="7674663" y="3775951"/>
            <a:ext cx="1469337" cy="3082049"/>
          </a:xfrm>
          <a:prstGeom prst="rect">
            <a:avLst/>
          </a:prstGeom>
        </p:spPr>
      </p:pic>
      <p:pic>
        <p:nvPicPr>
          <p:cNvPr id="5" name="Afbeelding 4" descr="diagram bgg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244" r="29738" b="24965"/>
          <a:stretch/>
        </p:blipFill>
        <p:spPr>
          <a:xfrm>
            <a:off x="1443316" y="206726"/>
            <a:ext cx="5840397" cy="345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8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pressie 01 nach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554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37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mijnorganogram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176" y="241415"/>
            <a:ext cx="3914109" cy="4334959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07937" y="164029"/>
            <a:ext cx="4572000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BE" sz="2000" b="1" dirty="0"/>
              <a:t>ontwerpen</a:t>
            </a:r>
            <a:r>
              <a:rPr lang="en-GB" sz="2000" b="1" dirty="0"/>
              <a:t> om </a:t>
            </a:r>
            <a:r>
              <a:rPr lang="en-GB" sz="2000" b="1" dirty="0" err="1"/>
              <a:t>te</a:t>
            </a:r>
            <a:r>
              <a:rPr lang="en-GB" sz="2000" b="1" dirty="0"/>
              <a:t> </a:t>
            </a:r>
            <a:r>
              <a:rPr lang="nl-BE" sz="2000" b="1" i="1" dirty="0"/>
              <a:t>be</a:t>
            </a:r>
            <a:r>
              <a:rPr lang="nl-BE" sz="2000" b="1" dirty="0"/>
              <a:t>leven</a:t>
            </a:r>
            <a:endParaRPr lang="nl-BE" sz="2000" dirty="0"/>
          </a:p>
          <a:p>
            <a:r>
              <a:rPr lang="en-GB" sz="1000" dirty="0"/>
              <a:t>Of het nu </a:t>
            </a:r>
            <a:r>
              <a:rPr lang="en-GB" sz="1000" dirty="0" err="1"/>
              <a:t>gaat</a:t>
            </a:r>
            <a:r>
              <a:rPr lang="en-GB" sz="1000" dirty="0"/>
              <a:t> om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woning</a:t>
            </a:r>
            <a:r>
              <a:rPr lang="en-GB" sz="1000" dirty="0"/>
              <a:t>,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nieuw</a:t>
            </a:r>
            <a:r>
              <a:rPr lang="en-GB" sz="1000" dirty="0"/>
              <a:t> </a:t>
            </a:r>
            <a:r>
              <a:rPr lang="en-GB" sz="1000" dirty="0" err="1"/>
              <a:t>kantoor</a:t>
            </a:r>
            <a:r>
              <a:rPr lang="en-GB" sz="1000" dirty="0"/>
              <a:t> of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invulling</a:t>
            </a:r>
            <a:r>
              <a:rPr lang="en-GB" sz="1000" dirty="0"/>
              <a:t> </a:t>
            </a:r>
            <a:r>
              <a:rPr lang="en-GB" sz="1000" dirty="0" err="1"/>
              <a:t>voor</a:t>
            </a:r>
            <a:r>
              <a:rPr lang="en-GB" sz="1000" dirty="0"/>
              <a:t> </a:t>
            </a:r>
            <a:r>
              <a:rPr lang="en-GB" sz="1000" dirty="0" err="1"/>
              <a:t>een</a:t>
            </a:r>
            <a:r>
              <a:rPr lang="en-GB" sz="1000" dirty="0"/>
              <a:t> school; het is </a:t>
            </a:r>
            <a:r>
              <a:rPr lang="en-GB" sz="1000" dirty="0" err="1"/>
              <a:t>belangrijk</a:t>
            </a:r>
            <a:r>
              <a:rPr lang="en-GB" sz="1000" dirty="0"/>
              <a:t> om de </a:t>
            </a:r>
            <a:r>
              <a:rPr lang="en-GB" sz="1000" dirty="0" err="1"/>
              <a:t>wensen</a:t>
            </a:r>
            <a:r>
              <a:rPr lang="en-GB" sz="1000" dirty="0"/>
              <a:t> van de </a:t>
            </a:r>
            <a:r>
              <a:rPr lang="en-GB" sz="1000" dirty="0" err="1"/>
              <a:t>toekomstige</a:t>
            </a:r>
            <a:r>
              <a:rPr lang="en-GB" sz="1000" dirty="0"/>
              <a:t> </a:t>
            </a:r>
            <a:r>
              <a:rPr lang="en-GB" sz="1000" dirty="0" err="1"/>
              <a:t>gebruiker</a:t>
            </a:r>
            <a:r>
              <a:rPr lang="en-GB" sz="1000" dirty="0"/>
              <a:t> </a:t>
            </a:r>
            <a:r>
              <a:rPr lang="en-GB" sz="1000" dirty="0" err="1"/>
              <a:t>helder</a:t>
            </a:r>
            <a:r>
              <a:rPr lang="en-GB" sz="1000" dirty="0"/>
              <a:t> in </a:t>
            </a:r>
            <a:r>
              <a:rPr lang="en-GB" sz="1000" dirty="0" err="1"/>
              <a:t>beeld</a:t>
            </a:r>
            <a:r>
              <a:rPr lang="en-GB" sz="1000" dirty="0"/>
              <a:t> </a:t>
            </a:r>
            <a:r>
              <a:rPr lang="en-GB" sz="1000" dirty="0" err="1"/>
              <a:t>te</a:t>
            </a:r>
            <a:r>
              <a:rPr lang="en-GB" sz="1000" dirty="0"/>
              <a:t> </a:t>
            </a:r>
            <a:r>
              <a:rPr lang="en-GB" sz="1000" dirty="0" err="1"/>
              <a:t>krijgen</a:t>
            </a:r>
            <a:r>
              <a:rPr lang="en-GB" sz="1000" dirty="0"/>
              <a:t>. Wat </a:t>
            </a:r>
            <a:r>
              <a:rPr lang="en-GB" sz="1000" dirty="0" err="1"/>
              <a:t>maakt</a:t>
            </a:r>
            <a:r>
              <a:rPr lang="en-GB" sz="1000" dirty="0"/>
              <a:t> </a:t>
            </a:r>
            <a:r>
              <a:rPr lang="en-GB" sz="1000" dirty="0" err="1"/>
              <a:t>dat</a:t>
            </a:r>
            <a:r>
              <a:rPr lang="en-GB" sz="1000" dirty="0"/>
              <a:t> de </a:t>
            </a:r>
            <a:r>
              <a:rPr lang="en-GB" sz="1000" dirty="0" err="1"/>
              <a:t>gebruiker</a:t>
            </a:r>
            <a:r>
              <a:rPr lang="en-GB" sz="1000" dirty="0"/>
              <a:t> </a:t>
            </a:r>
            <a:r>
              <a:rPr lang="en-GB" sz="1000" dirty="0" err="1"/>
              <a:t>zich</a:t>
            </a:r>
            <a:r>
              <a:rPr lang="en-GB" sz="1000" dirty="0"/>
              <a:t> </a:t>
            </a:r>
            <a:r>
              <a:rPr lang="en-GB" sz="1000" dirty="0" err="1"/>
              <a:t>prettig</a:t>
            </a:r>
            <a:r>
              <a:rPr lang="en-GB" sz="1000" dirty="0"/>
              <a:t> </a:t>
            </a:r>
            <a:r>
              <a:rPr lang="en-GB" sz="1000" dirty="0" err="1"/>
              <a:t>zal</a:t>
            </a:r>
            <a:r>
              <a:rPr lang="en-GB" sz="1000" dirty="0"/>
              <a:t> </a:t>
            </a:r>
            <a:r>
              <a:rPr lang="en-GB" sz="1000" dirty="0" err="1"/>
              <a:t>voelen</a:t>
            </a:r>
            <a:r>
              <a:rPr lang="en-GB" sz="1000" dirty="0"/>
              <a:t> in het </a:t>
            </a:r>
            <a:r>
              <a:rPr lang="en-GB" sz="1000" dirty="0" err="1"/>
              <a:t>toekomstige</a:t>
            </a:r>
            <a:r>
              <a:rPr lang="en-GB" sz="1000" dirty="0"/>
              <a:t> </a:t>
            </a:r>
            <a:r>
              <a:rPr lang="en-GB" sz="1000" dirty="0" err="1"/>
              <a:t>gebouw</a:t>
            </a:r>
            <a:r>
              <a:rPr lang="en-GB" sz="1000" dirty="0"/>
              <a:t>? Hoe </a:t>
            </a:r>
            <a:r>
              <a:rPr lang="en-GB" sz="1000" dirty="0" err="1"/>
              <a:t>kan</a:t>
            </a:r>
            <a:r>
              <a:rPr lang="en-GB" sz="1000" dirty="0"/>
              <a:t> de </a:t>
            </a:r>
            <a:r>
              <a:rPr lang="en-GB" sz="1000" dirty="0" err="1"/>
              <a:t>gebruiker</a:t>
            </a:r>
            <a:r>
              <a:rPr lang="en-GB" sz="1000" dirty="0"/>
              <a:t> </a:t>
            </a:r>
            <a:r>
              <a:rPr lang="en-GB" sz="1000" dirty="0" err="1"/>
              <a:t>zich</a:t>
            </a:r>
            <a:r>
              <a:rPr lang="en-GB" sz="1000" dirty="0"/>
              <a:t> het </a:t>
            </a:r>
            <a:r>
              <a:rPr lang="en-GB" sz="1000" dirty="0" err="1"/>
              <a:t>beste</a:t>
            </a:r>
            <a:r>
              <a:rPr lang="en-GB" sz="1000" dirty="0"/>
              <a:t> </a:t>
            </a:r>
            <a:r>
              <a:rPr lang="en-GB" sz="1000" dirty="0" err="1"/>
              <a:t>identificeren</a:t>
            </a:r>
            <a:r>
              <a:rPr lang="en-GB" sz="1000" dirty="0"/>
              <a:t> met het </a:t>
            </a:r>
            <a:r>
              <a:rPr lang="en-GB" sz="1000" dirty="0" err="1"/>
              <a:t>gebouw</a:t>
            </a:r>
            <a:r>
              <a:rPr lang="en-GB" sz="1000" dirty="0"/>
              <a:t>? </a:t>
            </a:r>
            <a:r>
              <a:rPr lang="en-GB" sz="1000" dirty="0" err="1"/>
              <a:t>Wat</a:t>
            </a:r>
            <a:r>
              <a:rPr lang="en-GB" sz="1000" dirty="0"/>
              <a:t> </a:t>
            </a:r>
            <a:r>
              <a:rPr lang="en-GB" sz="1000" dirty="0" err="1"/>
              <a:t>staat</a:t>
            </a:r>
            <a:r>
              <a:rPr lang="en-GB" sz="1000" dirty="0"/>
              <a:t> hem of </a:t>
            </a:r>
            <a:r>
              <a:rPr lang="en-GB" sz="1000" dirty="0" err="1"/>
              <a:t>haar</a:t>
            </a:r>
            <a:r>
              <a:rPr lang="en-GB" sz="1000" dirty="0"/>
              <a:t> </a:t>
            </a:r>
            <a:r>
              <a:rPr lang="en-GB" sz="1000" dirty="0" err="1"/>
              <a:t>voor</a:t>
            </a:r>
            <a:r>
              <a:rPr lang="en-GB" sz="1000" dirty="0"/>
              <a:t> </a:t>
            </a:r>
            <a:r>
              <a:rPr lang="en-GB" sz="1000" dirty="0" err="1"/>
              <a:t>ogen</a:t>
            </a:r>
            <a:r>
              <a:rPr lang="en-GB" sz="1000" dirty="0"/>
              <a:t> met de </a:t>
            </a:r>
            <a:r>
              <a:rPr lang="en-GB" sz="1000" dirty="0" err="1"/>
              <a:t>nieuwe</a:t>
            </a:r>
            <a:r>
              <a:rPr lang="en-GB" sz="1000" dirty="0"/>
              <a:t> </a:t>
            </a:r>
            <a:r>
              <a:rPr lang="en-GB" sz="1000" dirty="0" err="1"/>
              <a:t>behuizing</a:t>
            </a:r>
            <a:r>
              <a:rPr lang="en-GB" sz="1000" dirty="0"/>
              <a:t>? </a:t>
            </a:r>
            <a:r>
              <a:rPr lang="en-GB" sz="1000" dirty="0" err="1"/>
              <a:t>Daarvoor</a:t>
            </a:r>
            <a:r>
              <a:rPr lang="en-GB" sz="1000" dirty="0"/>
              <a:t> is </a:t>
            </a:r>
            <a:r>
              <a:rPr lang="en-GB" sz="1000" dirty="0" err="1"/>
              <a:t>onderzoek</a:t>
            </a:r>
            <a:r>
              <a:rPr lang="en-GB" sz="1000" dirty="0"/>
              <a:t> van de </a:t>
            </a:r>
            <a:r>
              <a:rPr lang="en-GB" sz="1000" dirty="0" err="1"/>
              <a:t>kwaliteiten</a:t>
            </a:r>
            <a:r>
              <a:rPr lang="en-GB" sz="1000" dirty="0"/>
              <a:t> van de </a:t>
            </a:r>
            <a:r>
              <a:rPr lang="en-GB" sz="1000" dirty="0" err="1"/>
              <a:t>locatie</a:t>
            </a:r>
            <a:r>
              <a:rPr lang="en-GB" sz="1000" dirty="0"/>
              <a:t> en de </a:t>
            </a:r>
            <a:r>
              <a:rPr lang="en-GB" sz="1000" dirty="0" err="1"/>
              <a:t>opgave</a:t>
            </a:r>
            <a:r>
              <a:rPr lang="en-GB" sz="1000" dirty="0"/>
              <a:t> </a:t>
            </a:r>
            <a:r>
              <a:rPr lang="en-GB" sz="1000" dirty="0" err="1"/>
              <a:t>nodig</a:t>
            </a:r>
            <a:r>
              <a:rPr lang="en-GB" sz="1000" dirty="0"/>
              <a:t>. </a:t>
            </a:r>
            <a:r>
              <a:rPr lang="en-GB" sz="1000" dirty="0" err="1"/>
              <a:t>Waarin</a:t>
            </a:r>
            <a:r>
              <a:rPr lang="en-GB" sz="1000" dirty="0"/>
              <a:t> is </a:t>
            </a:r>
            <a:r>
              <a:rPr lang="en-GB" sz="1000" dirty="0" err="1"/>
              <a:t>deze</a:t>
            </a:r>
            <a:r>
              <a:rPr lang="en-GB" sz="1000" dirty="0"/>
              <a:t> </a:t>
            </a:r>
            <a:r>
              <a:rPr lang="en-GB" sz="1000" dirty="0" err="1"/>
              <a:t>opgave</a:t>
            </a:r>
            <a:r>
              <a:rPr lang="en-GB" sz="1000" dirty="0"/>
              <a:t> </a:t>
            </a:r>
            <a:r>
              <a:rPr lang="en-GB" sz="1000" dirty="0" err="1"/>
              <a:t>uniek</a:t>
            </a:r>
            <a:r>
              <a:rPr lang="en-GB" sz="1000" dirty="0"/>
              <a:t>? </a:t>
            </a:r>
            <a:r>
              <a:rPr lang="en-GB" sz="1000" dirty="0" err="1"/>
              <a:t>Welke</a:t>
            </a:r>
            <a:r>
              <a:rPr lang="en-GB" sz="1000" dirty="0"/>
              <a:t> </a:t>
            </a:r>
            <a:r>
              <a:rPr lang="en-GB" sz="1000" dirty="0" err="1"/>
              <a:t>vragen</a:t>
            </a:r>
            <a:r>
              <a:rPr lang="en-GB" sz="1000" dirty="0"/>
              <a:t> van de </a:t>
            </a:r>
            <a:r>
              <a:rPr lang="en-GB" sz="1000" dirty="0" err="1"/>
              <a:t>opdrachtgever</a:t>
            </a:r>
            <a:r>
              <a:rPr lang="en-GB" sz="1000" dirty="0"/>
              <a:t> </a:t>
            </a:r>
            <a:r>
              <a:rPr lang="en-GB" sz="1000" dirty="0" err="1"/>
              <a:t>dienen</a:t>
            </a:r>
            <a:r>
              <a:rPr lang="en-GB" sz="1000" dirty="0"/>
              <a:t> </a:t>
            </a:r>
            <a:r>
              <a:rPr lang="en-GB" sz="1000" dirty="0" err="1"/>
              <a:t>te</a:t>
            </a:r>
            <a:r>
              <a:rPr lang="en-GB" sz="1000" dirty="0"/>
              <a:t> </a:t>
            </a:r>
            <a:r>
              <a:rPr lang="en-GB" sz="1000" dirty="0" err="1"/>
              <a:t>worden</a:t>
            </a:r>
            <a:r>
              <a:rPr lang="en-GB" sz="1000" dirty="0"/>
              <a:t> </a:t>
            </a:r>
            <a:r>
              <a:rPr lang="en-GB" sz="1000" dirty="0" err="1"/>
              <a:t>opgelost</a:t>
            </a:r>
            <a:r>
              <a:rPr lang="en-GB" sz="1000" dirty="0"/>
              <a:t> </a:t>
            </a:r>
            <a:r>
              <a:rPr lang="en-GB" sz="1000" dirty="0" err="1"/>
              <a:t>voordat</a:t>
            </a:r>
            <a:r>
              <a:rPr lang="en-GB" sz="1000" dirty="0"/>
              <a:t> </a:t>
            </a:r>
            <a:r>
              <a:rPr lang="en-GB" sz="1000" dirty="0" err="1"/>
              <a:t>er</a:t>
            </a:r>
            <a:r>
              <a:rPr lang="en-GB" sz="1000" dirty="0"/>
              <a:t> </a:t>
            </a:r>
            <a:r>
              <a:rPr lang="en-GB" sz="1000" dirty="0" err="1"/>
              <a:t>sprake</a:t>
            </a:r>
            <a:r>
              <a:rPr lang="en-GB" sz="1000" dirty="0"/>
              <a:t> is van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geslaagd</a:t>
            </a:r>
            <a:r>
              <a:rPr lang="en-GB" sz="1000" dirty="0"/>
              <a:t> </a:t>
            </a:r>
            <a:r>
              <a:rPr lang="en-GB" sz="1000" dirty="0" err="1"/>
              <a:t>ontwerp</a:t>
            </a:r>
            <a:r>
              <a:rPr lang="en-GB" sz="1000" dirty="0"/>
              <a:t>. </a:t>
            </a:r>
          </a:p>
          <a:p>
            <a:r>
              <a:rPr lang="en-GB" sz="1000" dirty="0" err="1"/>
              <a:t>Voor</a:t>
            </a:r>
            <a:r>
              <a:rPr lang="en-GB" sz="1000" dirty="0"/>
              <a:t> het </a:t>
            </a:r>
            <a:r>
              <a:rPr lang="en-GB" sz="1000" dirty="0" err="1"/>
              <a:t>maken</a:t>
            </a:r>
            <a:r>
              <a:rPr lang="en-GB" sz="1000" dirty="0"/>
              <a:t> van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goed</a:t>
            </a:r>
            <a:r>
              <a:rPr lang="en-GB" sz="1000" dirty="0"/>
              <a:t> </a:t>
            </a:r>
            <a:r>
              <a:rPr lang="en-GB" sz="1000" dirty="0" err="1"/>
              <a:t>ontwerp</a:t>
            </a:r>
            <a:r>
              <a:rPr lang="en-GB" sz="1000" dirty="0"/>
              <a:t> </a:t>
            </a:r>
            <a:r>
              <a:rPr lang="en-GB" sz="1000" dirty="0" err="1"/>
              <a:t>bestaat</a:t>
            </a:r>
            <a:r>
              <a:rPr lang="en-GB" sz="1000" dirty="0"/>
              <a:t> </a:t>
            </a:r>
            <a:r>
              <a:rPr lang="en-GB" sz="1000" dirty="0" err="1"/>
              <a:t>geen</a:t>
            </a:r>
            <a:r>
              <a:rPr lang="en-GB" sz="1000" dirty="0"/>
              <a:t> </a:t>
            </a:r>
            <a:r>
              <a:rPr lang="en-GB" sz="1000" dirty="0" err="1"/>
              <a:t>methode</a:t>
            </a:r>
            <a:r>
              <a:rPr lang="en-GB" sz="1000" dirty="0"/>
              <a:t>, </a:t>
            </a:r>
            <a:r>
              <a:rPr lang="en-GB" sz="1000" dirty="0" err="1"/>
              <a:t>geen</a:t>
            </a:r>
            <a:r>
              <a:rPr lang="en-GB" sz="1000" dirty="0"/>
              <a:t> </a:t>
            </a:r>
            <a:r>
              <a:rPr lang="en-GB" sz="1000" dirty="0" err="1"/>
              <a:t>vastomlijnd</a:t>
            </a:r>
            <a:r>
              <a:rPr lang="en-GB" sz="1000" dirty="0"/>
              <a:t> </a:t>
            </a:r>
            <a:r>
              <a:rPr lang="en-GB" sz="1000" dirty="0" err="1"/>
              <a:t>recept</a:t>
            </a:r>
            <a:r>
              <a:rPr lang="en-GB" sz="1000" dirty="0"/>
              <a:t>. </a:t>
            </a:r>
            <a:r>
              <a:rPr lang="en-GB" sz="1000" dirty="0" err="1"/>
              <a:t>Wel</a:t>
            </a:r>
            <a:r>
              <a:rPr lang="en-GB" sz="1000" dirty="0"/>
              <a:t> </a:t>
            </a:r>
            <a:r>
              <a:rPr lang="en-GB" sz="1000" dirty="0" err="1"/>
              <a:t>zijn</a:t>
            </a:r>
            <a:r>
              <a:rPr lang="en-GB" sz="1000" dirty="0"/>
              <a:t> </a:t>
            </a:r>
            <a:r>
              <a:rPr lang="en-GB" sz="1000" dirty="0" err="1"/>
              <a:t>er</a:t>
            </a:r>
            <a:r>
              <a:rPr lang="en-GB" sz="1000" dirty="0"/>
              <a:t> </a:t>
            </a:r>
            <a:r>
              <a:rPr lang="en-GB" sz="1000" dirty="0" err="1"/>
              <a:t>enkele</a:t>
            </a:r>
            <a:r>
              <a:rPr lang="en-GB" sz="1000" dirty="0"/>
              <a:t> </a:t>
            </a:r>
            <a:r>
              <a:rPr lang="en-GB" sz="1000" dirty="0" err="1"/>
              <a:t>ingrediënten</a:t>
            </a:r>
            <a:r>
              <a:rPr lang="en-GB" sz="1000" dirty="0"/>
              <a:t> die </a:t>
            </a:r>
            <a:r>
              <a:rPr lang="en-GB" sz="1000" dirty="0" err="1"/>
              <a:t>belangrijk</a:t>
            </a:r>
            <a:r>
              <a:rPr lang="en-GB" sz="1000" dirty="0"/>
              <a:t> </a:t>
            </a:r>
            <a:r>
              <a:rPr lang="en-GB" sz="1000" dirty="0" err="1"/>
              <a:t>zijn</a:t>
            </a:r>
            <a:r>
              <a:rPr lang="en-GB" sz="1000" dirty="0"/>
              <a:t>:</a:t>
            </a:r>
            <a:endParaRPr lang="nl-NL" sz="1000" dirty="0"/>
          </a:p>
          <a:p>
            <a:r>
              <a:rPr lang="en-GB" sz="1000" dirty="0"/>
              <a:t> </a:t>
            </a:r>
            <a:endParaRPr lang="nl-NL" sz="1000" dirty="0"/>
          </a:p>
          <a:p>
            <a:r>
              <a:rPr lang="en-GB" sz="2000" dirty="0"/>
              <a:t>1 </a:t>
            </a:r>
            <a:r>
              <a:rPr lang="en-GB" sz="2000" dirty="0" err="1"/>
              <a:t>een</a:t>
            </a:r>
            <a:r>
              <a:rPr lang="en-GB" sz="2000" dirty="0"/>
              <a:t> </a:t>
            </a:r>
            <a:r>
              <a:rPr lang="en-GB" sz="2000" dirty="0" err="1"/>
              <a:t>goed</a:t>
            </a:r>
            <a:r>
              <a:rPr lang="en-GB" sz="2000" dirty="0"/>
              <a:t> </a:t>
            </a:r>
            <a:r>
              <a:rPr lang="en-GB" sz="2000" dirty="0" err="1"/>
              <a:t>ontwerp</a:t>
            </a:r>
            <a:r>
              <a:rPr lang="en-GB" sz="2000" dirty="0"/>
              <a:t> is </a:t>
            </a:r>
            <a:r>
              <a:rPr lang="en-GB" sz="2000" b="1" dirty="0" err="1"/>
              <a:t>bruikbaar</a:t>
            </a:r>
            <a:r>
              <a:rPr lang="en-GB" sz="2000" dirty="0"/>
              <a:t>.</a:t>
            </a:r>
            <a:endParaRPr lang="nl-NL" sz="2000" dirty="0"/>
          </a:p>
          <a:p>
            <a:r>
              <a:rPr lang="en-GB" sz="1000" dirty="0"/>
              <a:t>De </a:t>
            </a:r>
            <a:r>
              <a:rPr lang="en-GB" sz="1000" dirty="0" err="1"/>
              <a:t>gebruiker</a:t>
            </a:r>
            <a:r>
              <a:rPr lang="en-GB" sz="1000" dirty="0"/>
              <a:t> </a:t>
            </a:r>
            <a:r>
              <a:rPr lang="en-GB" sz="1000" dirty="0" err="1"/>
              <a:t>centraal</a:t>
            </a:r>
            <a:r>
              <a:rPr lang="en-GB" sz="1000" dirty="0"/>
              <a:t>. Het </a:t>
            </a:r>
            <a:r>
              <a:rPr lang="en-GB" sz="1000" dirty="0" err="1"/>
              <a:t>gebouw</a:t>
            </a:r>
            <a:r>
              <a:rPr lang="en-GB" sz="1000" dirty="0"/>
              <a:t> </a:t>
            </a:r>
            <a:r>
              <a:rPr lang="en-GB" sz="1000" dirty="0" err="1"/>
              <a:t>dient</a:t>
            </a:r>
            <a:r>
              <a:rPr lang="en-GB" sz="1000" dirty="0"/>
              <a:t>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logische</a:t>
            </a:r>
            <a:r>
              <a:rPr lang="en-GB" sz="1000" dirty="0"/>
              <a:t> </a:t>
            </a:r>
            <a:r>
              <a:rPr lang="en-GB" sz="1000" dirty="0" err="1"/>
              <a:t>vertaling</a:t>
            </a:r>
            <a:r>
              <a:rPr lang="en-GB" sz="1000" dirty="0"/>
              <a:t> </a:t>
            </a:r>
            <a:r>
              <a:rPr lang="en-GB" sz="1000" dirty="0" err="1"/>
              <a:t>te</a:t>
            </a:r>
            <a:r>
              <a:rPr lang="en-GB" sz="1000" dirty="0"/>
              <a:t> </a:t>
            </a:r>
            <a:r>
              <a:rPr lang="en-GB" sz="1000" dirty="0" err="1"/>
              <a:t>zijn</a:t>
            </a:r>
            <a:r>
              <a:rPr lang="en-GB" sz="1000" dirty="0"/>
              <a:t> van de </a:t>
            </a:r>
            <a:r>
              <a:rPr lang="en-GB" sz="1000" dirty="0" err="1"/>
              <a:t>wensen</a:t>
            </a:r>
            <a:r>
              <a:rPr lang="en-GB" sz="1000" dirty="0"/>
              <a:t> van de </a:t>
            </a:r>
            <a:r>
              <a:rPr lang="en-GB" sz="1000" dirty="0" err="1"/>
              <a:t>opdrachtgever</a:t>
            </a:r>
            <a:r>
              <a:rPr lang="en-GB" sz="1000" dirty="0"/>
              <a:t>. De routing door het </a:t>
            </a:r>
            <a:r>
              <a:rPr lang="en-GB" sz="1000" dirty="0" err="1"/>
              <a:t>gebouw</a:t>
            </a:r>
            <a:r>
              <a:rPr lang="en-GB" sz="1000" dirty="0"/>
              <a:t> </a:t>
            </a:r>
            <a:r>
              <a:rPr lang="en-GB" sz="1000" dirty="0" err="1"/>
              <a:t>moet</a:t>
            </a:r>
            <a:r>
              <a:rPr lang="en-GB" sz="1000" dirty="0"/>
              <a:t> het </a:t>
            </a:r>
            <a:r>
              <a:rPr lang="en-GB" sz="1000" dirty="0" err="1"/>
              <a:t>programma</a:t>
            </a:r>
            <a:r>
              <a:rPr lang="en-GB" sz="1000" dirty="0"/>
              <a:t> </a:t>
            </a:r>
            <a:r>
              <a:rPr lang="en-GB" sz="1000" dirty="0" err="1"/>
              <a:t>ondersteunen</a:t>
            </a:r>
            <a:r>
              <a:rPr lang="en-GB" sz="1000" dirty="0"/>
              <a:t> en </a:t>
            </a:r>
            <a:r>
              <a:rPr lang="en-GB" sz="1000" dirty="0" err="1"/>
              <a:t>verhelderen</a:t>
            </a:r>
            <a:r>
              <a:rPr lang="en-GB" sz="1000" dirty="0"/>
              <a:t>. </a:t>
            </a:r>
            <a:r>
              <a:rPr lang="en-GB" sz="1000" dirty="0" err="1"/>
              <a:t>Zorgvuldig</a:t>
            </a:r>
            <a:r>
              <a:rPr lang="en-GB" sz="1000" dirty="0"/>
              <a:t> </a:t>
            </a:r>
            <a:r>
              <a:rPr lang="en-GB" sz="1000" dirty="0" err="1"/>
              <a:t>omgaan</a:t>
            </a:r>
            <a:r>
              <a:rPr lang="en-GB" sz="1000" dirty="0"/>
              <a:t> met het </a:t>
            </a:r>
            <a:r>
              <a:rPr lang="en-GB" sz="1000" dirty="0" err="1"/>
              <a:t>beschikbare</a:t>
            </a:r>
            <a:r>
              <a:rPr lang="en-GB" sz="1000" dirty="0"/>
              <a:t> </a:t>
            </a:r>
            <a:r>
              <a:rPr lang="en-GB" sz="1000" dirty="0" err="1"/>
              <a:t>oppervlak</a:t>
            </a:r>
            <a:r>
              <a:rPr lang="en-GB" sz="1000" dirty="0"/>
              <a:t> of volume.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plattegrond</a:t>
            </a:r>
            <a:r>
              <a:rPr lang="en-GB" sz="1000" dirty="0"/>
              <a:t> is </a:t>
            </a:r>
            <a:r>
              <a:rPr lang="en-GB" sz="1000" dirty="0" err="1"/>
              <a:t>bij</a:t>
            </a:r>
            <a:r>
              <a:rPr lang="en-GB" sz="1000" dirty="0"/>
              <a:t> </a:t>
            </a:r>
            <a:r>
              <a:rPr lang="en-GB" sz="1000" dirty="0" err="1"/>
              <a:t>voorkeur</a:t>
            </a:r>
            <a:r>
              <a:rPr lang="en-GB" sz="1000" dirty="0"/>
              <a:t> </a:t>
            </a:r>
            <a:r>
              <a:rPr lang="en-GB" sz="1000" dirty="0" err="1"/>
              <a:t>flexibel</a:t>
            </a:r>
            <a:r>
              <a:rPr lang="en-GB" sz="1000" dirty="0"/>
              <a:t> in het </a:t>
            </a:r>
            <a:r>
              <a:rPr lang="en-GB" sz="1000" dirty="0" err="1"/>
              <a:t>gebruik</a:t>
            </a:r>
            <a:r>
              <a:rPr lang="en-GB" sz="1000" dirty="0"/>
              <a:t>.</a:t>
            </a:r>
            <a:endParaRPr lang="nl-NL" sz="1000" dirty="0"/>
          </a:p>
          <a:p>
            <a:r>
              <a:rPr lang="en-GB" sz="1000" dirty="0"/>
              <a:t> </a:t>
            </a:r>
            <a:endParaRPr lang="nl-NL" sz="1000" dirty="0"/>
          </a:p>
          <a:p>
            <a:r>
              <a:rPr lang="en-GB" sz="2000" dirty="0"/>
              <a:t>2 </a:t>
            </a:r>
            <a:r>
              <a:rPr lang="en-GB" sz="2000" dirty="0" err="1"/>
              <a:t>een</a:t>
            </a:r>
            <a:r>
              <a:rPr lang="en-GB" sz="2000" dirty="0"/>
              <a:t> </a:t>
            </a:r>
            <a:r>
              <a:rPr lang="en-GB" sz="2000" dirty="0" err="1"/>
              <a:t>goed</a:t>
            </a:r>
            <a:r>
              <a:rPr lang="en-GB" sz="2000" dirty="0"/>
              <a:t> </a:t>
            </a:r>
            <a:r>
              <a:rPr lang="en-GB" sz="2000" dirty="0" err="1"/>
              <a:t>ontwerp</a:t>
            </a:r>
            <a:r>
              <a:rPr lang="en-GB" sz="2000" dirty="0"/>
              <a:t> is </a:t>
            </a:r>
            <a:r>
              <a:rPr lang="en-GB" sz="2000" b="1" dirty="0" err="1"/>
              <a:t>duurzaam</a:t>
            </a:r>
            <a:r>
              <a:rPr lang="en-GB" sz="2000" dirty="0"/>
              <a:t>.</a:t>
            </a:r>
            <a:endParaRPr lang="nl-NL" sz="2000" dirty="0"/>
          </a:p>
          <a:p>
            <a:r>
              <a:rPr lang="en-GB" sz="1000" dirty="0" err="1"/>
              <a:t>Duurzaamheid</a:t>
            </a:r>
            <a:r>
              <a:rPr lang="en-GB" sz="1000" dirty="0"/>
              <a:t> </a:t>
            </a:r>
            <a:r>
              <a:rPr lang="en-GB" sz="1000" dirty="0" err="1"/>
              <a:t>beslaat</a:t>
            </a:r>
            <a:r>
              <a:rPr lang="en-GB" sz="1000" dirty="0"/>
              <a:t> </a:t>
            </a:r>
            <a:r>
              <a:rPr lang="en-GB" sz="1000" dirty="0" err="1"/>
              <a:t>vele</a:t>
            </a:r>
            <a:r>
              <a:rPr lang="en-GB" sz="1000" dirty="0"/>
              <a:t> </a:t>
            </a:r>
            <a:r>
              <a:rPr lang="en-GB" sz="1000" dirty="0" err="1"/>
              <a:t>facetten</a:t>
            </a:r>
            <a:r>
              <a:rPr lang="en-GB" sz="1000" dirty="0"/>
              <a:t>. </a:t>
            </a:r>
            <a:r>
              <a:rPr lang="en-GB" sz="1000" dirty="0" err="1"/>
              <a:t>Zoeken</a:t>
            </a:r>
            <a:r>
              <a:rPr lang="en-GB" sz="1000" dirty="0"/>
              <a:t> </a:t>
            </a:r>
            <a:r>
              <a:rPr lang="en-GB" sz="1000" dirty="0" err="1"/>
              <a:t>naar</a:t>
            </a:r>
            <a:r>
              <a:rPr lang="en-GB" sz="1000" dirty="0"/>
              <a:t> </a:t>
            </a:r>
            <a:r>
              <a:rPr lang="en-GB" sz="1000" dirty="0" err="1"/>
              <a:t>plattegronden</a:t>
            </a:r>
            <a:r>
              <a:rPr lang="en-GB" sz="1000" dirty="0"/>
              <a:t> met </a:t>
            </a:r>
            <a:r>
              <a:rPr lang="en-GB" sz="1000" dirty="0" err="1"/>
              <a:t>veel</a:t>
            </a:r>
            <a:r>
              <a:rPr lang="en-GB" sz="1000" dirty="0"/>
              <a:t> </a:t>
            </a:r>
            <a:r>
              <a:rPr lang="en-GB" sz="1000" dirty="0" err="1"/>
              <a:t>gebruiksflexibiliteit</a:t>
            </a:r>
            <a:r>
              <a:rPr lang="en-GB" sz="1000" dirty="0"/>
              <a:t>. </a:t>
            </a:r>
            <a:r>
              <a:rPr lang="en-GB" sz="1000" dirty="0" err="1"/>
              <a:t>Bij</a:t>
            </a:r>
            <a:r>
              <a:rPr lang="en-GB" sz="1000" dirty="0"/>
              <a:t> het </a:t>
            </a:r>
            <a:r>
              <a:rPr lang="en-GB" sz="1000" dirty="0" err="1"/>
              <a:t>realiseren</a:t>
            </a:r>
            <a:r>
              <a:rPr lang="en-GB" sz="1000" dirty="0"/>
              <a:t> van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effectief</a:t>
            </a:r>
            <a:r>
              <a:rPr lang="en-GB" sz="1000" dirty="0"/>
              <a:t> </a:t>
            </a:r>
            <a:r>
              <a:rPr lang="en-GB" sz="1000" dirty="0" err="1"/>
              <a:t>huisvestingsconcept</a:t>
            </a:r>
            <a:r>
              <a:rPr lang="en-GB" sz="1000" dirty="0"/>
              <a:t> is </a:t>
            </a:r>
            <a:r>
              <a:rPr lang="en-GB" sz="1000" dirty="0" err="1"/>
              <a:t>er</a:t>
            </a:r>
            <a:r>
              <a:rPr lang="en-GB" sz="1000" dirty="0"/>
              <a:t>  </a:t>
            </a:r>
            <a:r>
              <a:rPr lang="en-GB" sz="1000" dirty="0" err="1"/>
              <a:t>vloeroppervlak</a:t>
            </a:r>
            <a:r>
              <a:rPr lang="en-GB" sz="1000" dirty="0"/>
              <a:t> over. </a:t>
            </a:r>
            <a:r>
              <a:rPr lang="en-GB" sz="1000" dirty="0" err="1"/>
              <a:t>Daarmee</a:t>
            </a:r>
            <a:r>
              <a:rPr lang="en-GB" sz="1000" dirty="0"/>
              <a:t> kun je </a:t>
            </a:r>
            <a:r>
              <a:rPr lang="en-GB" sz="1000" dirty="0" err="1"/>
              <a:t>mogelijkheden</a:t>
            </a:r>
            <a:r>
              <a:rPr lang="en-GB" sz="1000" dirty="0"/>
              <a:t> </a:t>
            </a:r>
            <a:r>
              <a:rPr lang="en-GB" sz="1000" dirty="0" err="1"/>
              <a:t>scheppen</a:t>
            </a:r>
            <a:r>
              <a:rPr lang="en-GB" sz="1000" dirty="0"/>
              <a:t> </a:t>
            </a:r>
            <a:r>
              <a:rPr lang="en-GB" sz="1000" dirty="0" err="1"/>
              <a:t>voor</a:t>
            </a:r>
            <a:r>
              <a:rPr lang="en-GB" sz="1000" dirty="0"/>
              <a:t> </a:t>
            </a:r>
            <a:r>
              <a:rPr lang="en-GB" sz="1000" dirty="0" err="1"/>
              <a:t>nieuwe</a:t>
            </a:r>
            <a:r>
              <a:rPr lang="en-GB" sz="1000" dirty="0"/>
              <a:t> </a:t>
            </a:r>
            <a:r>
              <a:rPr lang="en-GB" sz="1000" dirty="0" err="1"/>
              <a:t>gebruikers</a:t>
            </a:r>
            <a:r>
              <a:rPr lang="en-GB" sz="1000" dirty="0"/>
              <a:t> met </a:t>
            </a:r>
            <a:r>
              <a:rPr lang="en-GB" sz="1000" dirty="0" err="1"/>
              <a:t>andere</a:t>
            </a:r>
            <a:r>
              <a:rPr lang="en-GB" sz="1000" dirty="0"/>
              <a:t> </a:t>
            </a:r>
            <a:r>
              <a:rPr lang="en-GB" sz="1000" dirty="0" err="1"/>
              <a:t>wensen</a:t>
            </a:r>
            <a:r>
              <a:rPr lang="en-GB" sz="1000" dirty="0"/>
              <a:t>. Het </a:t>
            </a:r>
            <a:r>
              <a:rPr lang="en-GB" sz="1000" dirty="0" err="1"/>
              <a:t>gebouw</a:t>
            </a:r>
            <a:r>
              <a:rPr lang="en-GB" sz="1000" dirty="0"/>
              <a:t> </a:t>
            </a:r>
            <a:r>
              <a:rPr lang="en-GB" sz="1000" dirty="0" err="1"/>
              <a:t>blijft</a:t>
            </a:r>
            <a:r>
              <a:rPr lang="en-GB" sz="1000" dirty="0"/>
              <a:t> </a:t>
            </a:r>
            <a:r>
              <a:rPr lang="en-GB" sz="1000" dirty="0" err="1"/>
              <a:t>zo</a:t>
            </a:r>
            <a:r>
              <a:rPr lang="en-GB" sz="1000" dirty="0"/>
              <a:t> </a:t>
            </a:r>
            <a:r>
              <a:rPr lang="en-GB" sz="1000" dirty="0" err="1"/>
              <a:t>ook</a:t>
            </a:r>
            <a:r>
              <a:rPr lang="en-GB" sz="1000" dirty="0"/>
              <a:t> in de </a:t>
            </a:r>
            <a:r>
              <a:rPr lang="en-GB" sz="1000" dirty="0" err="1"/>
              <a:t>toekomst</a:t>
            </a:r>
            <a:r>
              <a:rPr lang="en-GB" sz="1000" dirty="0"/>
              <a:t> </a:t>
            </a:r>
            <a:r>
              <a:rPr lang="en-GB" sz="1000" dirty="0" err="1"/>
              <a:t>bruikbaar</a:t>
            </a:r>
            <a:r>
              <a:rPr lang="en-GB" sz="1000" dirty="0"/>
              <a:t>. </a:t>
            </a:r>
            <a:r>
              <a:rPr lang="en-GB" sz="1000" dirty="0" err="1"/>
              <a:t>Duurzaamheid</a:t>
            </a:r>
            <a:r>
              <a:rPr lang="en-GB" sz="1000" dirty="0"/>
              <a:t> in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bewuste</a:t>
            </a:r>
            <a:r>
              <a:rPr lang="en-GB" sz="1000" dirty="0"/>
              <a:t> </a:t>
            </a:r>
            <a:r>
              <a:rPr lang="en-GB" sz="1000" dirty="0" err="1"/>
              <a:t>materiaalkeuze</a:t>
            </a:r>
            <a:r>
              <a:rPr lang="en-GB" sz="1000" dirty="0"/>
              <a:t> en </a:t>
            </a:r>
            <a:r>
              <a:rPr lang="en-GB" sz="1000" dirty="0" err="1"/>
              <a:t>bijbehorende</a:t>
            </a:r>
            <a:r>
              <a:rPr lang="en-GB" sz="1000" dirty="0"/>
              <a:t> </a:t>
            </a:r>
            <a:r>
              <a:rPr lang="en-GB" sz="1000" dirty="0" err="1"/>
              <a:t>detaillering</a:t>
            </a:r>
            <a:r>
              <a:rPr lang="en-GB" sz="1000" dirty="0"/>
              <a:t>.</a:t>
            </a:r>
          </a:p>
          <a:p>
            <a:r>
              <a:rPr lang="en-GB" sz="1000" dirty="0"/>
              <a:t>In </a:t>
            </a:r>
            <a:r>
              <a:rPr lang="en-GB" sz="1000" dirty="0" err="1"/>
              <a:t>verbouwingsprojecten</a:t>
            </a:r>
            <a:r>
              <a:rPr lang="en-GB" sz="1000" dirty="0"/>
              <a:t> </a:t>
            </a:r>
            <a:r>
              <a:rPr lang="en-GB" sz="1000" dirty="0" err="1"/>
              <a:t>mogelijk</a:t>
            </a:r>
            <a:r>
              <a:rPr lang="en-GB" sz="1000" dirty="0"/>
              <a:t> </a:t>
            </a:r>
            <a:r>
              <a:rPr lang="en-GB" sz="1000" dirty="0" err="1"/>
              <a:t>hergebruik</a:t>
            </a:r>
            <a:r>
              <a:rPr lang="en-GB" sz="1000" dirty="0"/>
              <a:t> van </a:t>
            </a:r>
            <a:r>
              <a:rPr lang="en-GB" sz="1000" dirty="0" err="1"/>
              <a:t>materialen</a:t>
            </a:r>
            <a:r>
              <a:rPr lang="en-GB" sz="1000" dirty="0"/>
              <a:t>. </a:t>
            </a:r>
            <a:r>
              <a:rPr lang="en-GB" sz="1000" dirty="0" err="1"/>
              <a:t>Uiteraard</a:t>
            </a:r>
            <a:r>
              <a:rPr lang="en-GB" sz="1000" dirty="0"/>
              <a:t> </a:t>
            </a:r>
            <a:r>
              <a:rPr lang="en-GB" sz="1000" dirty="0" err="1"/>
              <a:t>betekent</a:t>
            </a:r>
            <a:r>
              <a:rPr lang="en-GB" sz="1000" dirty="0"/>
              <a:t> </a:t>
            </a:r>
            <a:r>
              <a:rPr lang="en-GB" sz="1000" dirty="0" err="1"/>
              <a:t>duurzaamheid</a:t>
            </a:r>
            <a:r>
              <a:rPr lang="en-GB" sz="1000" dirty="0"/>
              <a:t> </a:t>
            </a:r>
            <a:r>
              <a:rPr lang="en-GB" sz="1000" dirty="0" err="1"/>
              <a:t>ook</a:t>
            </a:r>
            <a:r>
              <a:rPr lang="en-GB" sz="1000" dirty="0"/>
              <a:t> het </a:t>
            </a:r>
            <a:r>
              <a:rPr lang="en-GB" sz="1000" dirty="0" err="1"/>
              <a:t>zorgen</a:t>
            </a:r>
            <a:r>
              <a:rPr lang="en-GB" sz="1000" dirty="0"/>
              <a:t> </a:t>
            </a:r>
            <a:r>
              <a:rPr lang="en-GB" sz="1000" dirty="0" err="1"/>
              <a:t>voor</a:t>
            </a:r>
            <a:r>
              <a:rPr lang="en-GB" sz="1000" dirty="0"/>
              <a:t>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gezond</a:t>
            </a:r>
            <a:r>
              <a:rPr lang="en-GB" sz="1000" dirty="0"/>
              <a:t> </a:t>
            </a:r>
            <a:r>
              <a:rPr lang="en-GB" sz="1000" dirty="0" err="1"/>
              <a:t>binnenklimaat</a:t>
            </a:r>
            <a:r>
              <a:rPr lang="en-GB" sz="1000" dirty="0"/>
              <a:t> en het </a:t>
            </a:r>
            <a:r>
              <a:rPr lang="en-GB" sz="1000" dirty="0" err="1"/>
              <a:t>toepassen</a:t>
            </a:r>
            <a:r>
              <a:rPr lang="en-GB" sz="1000" dirty="0"/>
              <a:t> van </a:t>
            </a:r>
            <a:r>
              <a:rPr lang="en-GB" sz="1000" dirty="0" err="1"/>
              <a:t>uitgekiende</a:t>
            </a:r>
            <a:r>
              <a:rPr lang="en-GB" sz="1000" dirty="0"/>
              <a:t> </a:t>
            </a:r>
            <a:r>
              <a:rPr lang="en-GB" sz="1000" dirty="0" err="1"/>
              <a:t>energieconcepten</a:t>
            </a:r>
            <a:r>
              <a:rPr lang="en-GB" sz="1000" dirty="0"/>
              <a:t>.</a:t>
            </a:r>
            <a:endParaRPr lang="nl-NL" sz="1000" dirty="0"/>
          </a:p>
          <a:p>
            <a:r>
              <a:rPr lang="en-GB" sz="1000" dirty="0"/>
              <a:t> </a:t>
            </a:r>
            <a:endParaRPr lang="nl-NL" sz="1000" dirty="0"/>
          </a:p>
          <a:p>
            <a:r>
              <a:rPr lang="en-GB" sz="2000" dirty="0"/>
              <a:t>3 </a:t>
            </a:r>
            <a:r>
              <a:rPr lang="en-GB" sz="2000" dirty="0" err="1"/>
              <a:t>een</a:t>
            </a:r>
            <a:r>
              <a:rPr lang="en-GB" sz="2000" dirty="0"/>
              <a:t> </a:t>
            </a:r>
            <a:r>
              <a:rPr lang="en-GB" sz="2000" dirty="0" err="1"/>
              <a:t>goed</a:t>
            </a:r>
            <a:r>
              <a:rPr lang="en-GB" sz="2000" dirty="0"/>
              <a:t> </a:t>
            </a:r>
            <a:r>
              <a:rPr lang="en-GB" sz="2000" dirty="0" err="1"/>
              <a:t>ontwerp</a:t>
            </a:r>
            <a:r>
              <a:rPr lang="en-GB" sz="2000" dirty="0"/>
              <a:t> is </a:t>
            </a:r>
            <a:r>
              <a:rPr lang="en-GB" sz="2000" b="1" dirty="0" err="1"/>
              <a:t>esthetisch</a:t>
            </a:r>
            <a:r>
              <a:rPr lang="en-GB" sz="2000" dirty="0"/>
              <a:t>.</a:t>
            </a:r>
            <a:endParaRPr lang="nl-NL" sz="2000" dirty="0"/>
          </a:p>
          <a:p>
            <a:r>
              <a:rPr lang="en-GB" sz="1000" dirty="0" err="1"/>
              <a:t>Architectuur</a:t>
            </a:r>
            <a:r>
              <a:rPr lang="en-GB" sz="1000" dirty="0"/>
              <a:t> </a:t>
            </a:r>
            <a:r>
              <a:rPr lang="en-GB" sz="1000" dirty="0" err="1"/>
              <a:t>gaat</a:t>
            </a:r>
            <a:r>
              <a:rPr lang="en-GB" sz="1000" dirty="0"/>
              <a:t> over </a:t>
            </a:r>
            <a:r>
              <a:rPr lang="en-GB" sz="1000" dirty="0" err="1"/>
              <a:t>schoonheid</a:t>
            </a:r>
            <a:r>
              <a:rPr lang="en-GB" sz="1000" dirty="0"/>
              <a:t> en </a:t>
            </a:r>
            <a:r>
              <a:rPr lang="en-GB" sz="1000" dirty="0" err="1"/>
              <a:t>emotie</a:t>
            </a:r>
            <a:r>
              <a:rPr lang="en-GB" sz="1000" dirty="0"/>
              <a:t>; </a:t>
            </a:r>
            <a:r>
              <a:rPr lang="en-GB" sz="1000" dirty="0" err="1"/>
              <a:t>gebouwen</a:t>
            </a:r>
            <a:r>
              <a:rPr lang="en-GB" sz="1000" dirty="0"/>
              <a:t> die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gevoel</a:t>
            </a:r>
            <a:r>
              <a:rPr lang="en-GB" sz="1000" dirty="0"/>
              <a:t> </a:t>
            </a:r>
            <a:r>
              <a:rPr lang="en-GB" sz="1000" dirty="0" err="1"/>
              <a:t>oproepen</a:t>
            </a:r>
            <a:r>
              <a:rPr lang="en-GB" sz="1000" dirty="0"/>
              <a:t>,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indruk</a:t>
            </a:r>
            <a:r>
              <a:rPr lang="en-GB" sz="1000" dirty="0"/>
              <a:t> </a:t>
            </a:r>
            <a:r>
              <a:rPr lang="en-GB" sz="1000" dirty="0" err="1"/>
              <a:t>achterlaten</a:t>
            </a:r>
            <a:r>
              <a:rPr lang="en-GB" sz="1000" dirty="0"/>
              <a:t>. </a:t>
            </a:r>
            <a:r>
              <a:rPr lang="en-GB" sz="1000" dirty="0" err="1"/>
              <a:t>Wij</a:t>
            </a:r>
            <a:r>
              <a:rPr lang="en-GB" sz="1000" dirty="0"/>
              <a:t> </a:t>
            </a:r>
            <a:r>
              <a:rPr lang="en-GB" sz="1000" dirty="0" err="1"/>
              <a:t>willen</a:t>
            </a:r>
            <a:r>
              <a:rPr lang="en-GB" sz="1000" dirty="0"/>
              <a:t> </a:t>
            </a:r>
            <a:r>
              <a:rPr lang="en-GB" sz="1000" dirty="0" err="1"/>
              <a:t>gebouwen</a:t>
            </a:r>
            <a:r>
              <a:rPr lang="en-GB" sz="1000" dirty="0"/>
              <a:t> </a:t>
            </a:r>
            <a:r>
              <a:rPr lang="en-GB" sz="1000" dirty="0" err="1"/>
              <a:t>creëren</a:t>
            </a:r>
            <a:r>
              <a:rPr lang="en-GB" sz="1000" dirty="0"/>
              <a:t> met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gelaagdheid</a:t>
            </a:r>
            <a:r>
              <a:rPr lang="en-GB" sz="1000" dirty="0"/>
              <a:t> </a:t>
            </a:r>
            <a:r>
              <a:rPr lang="en-GB" sz="1000" dirty="0" err="1"/>
              <a:t>waardoor</a:t>
            </a:r>
            <a:r>
              <a:rPr lang="en-GB" sz="1000" dirty="0"/>
              <a:t> je </a:t>
            </a:r>
            <a:r>
              <a:rPr lang="en-GB" sz="1000" dirty="0" err="1"/>
              <a:t>niet</a:t>
            </a:r>
            <a:r>
              <a:rPr lang="en-GB" sz="1000" dirty="0"/>
              <a:t> </a:t>
            </a:r>
            <a:r>
              <a:rPr lang="en-GB" sz="1000" dirty="0" err="1"/>
              <a:t>snel</a:t>
            </a:r>
            <a:r>
              <a:rPr lang="en-GB" sz="1000" dirty="0"/>
              <a:t> </a:t>
            </a:r>
            <a:r>
              <a:rPr lang="en-GB" sz="1000" dirty="0" err="1"/>
              <a:t>uitgekeken</a:t>
            </a:r>
            <a:r>
              <a:rPr lang="en-GB" sz="1000" dirty="0"/>
              <a:t> </a:t>
            </a:r>
            <a:r>
              <a:rPr lang="en-GB" sz="1000" dirty="0" err="1"/>
              <a:t>raakt</a:t>
            </a:r>
            <a:r>
              <a:rPr lang="en-GB" sz="1000" dirty="0"/>
              <a:t>. De </a:t>
            </a:r>
            <a:r>
              <a:rPr lang="en-GB" sz="1000" dirty="0" err="1"/>
              <a:t>compositie</a:t>
            </a:r>
            <a:r>
              <a:rPr lang="en-GB" sz="1000" dirty="0"/>
              <a:t> van de </a:t>
            </a:r>
            <a:r>
              <a:rPr lang="en-GB" sz="1000" dirty="0" err="1"/>
              <a:t>gevel</a:t>
            </a:r>
            <a:r>
              <a:rPr lang="en-GB" sz="1000" dirty="0"/>
              <a:t>, de </a:t>
            </a:r>
            <a:r>
              <a:rPr lang="en-GB" sz="1000" dirty="0" err="1"/>
              <a:t>textuur</a:t>
            </a:r>
            <a:r>
              <a:rPr lang="en-GB" sz="1000" dirty="0"/>
              <a:t> van de </a:t>
            </a:r>
            <a:r>
              <a:rPr lang="en-GB" sz="1000" dirty="0" err="1"/>
              <a:t>gekozen</a:t>
            </a:r>
            <a:r>
              <a:rPr lang="en-GB" sz="1000" dirty="0"/>
              <a:t> </a:t>
            </a:r>
            <a:r>
              <a:rPr lang="en-GB" sz="1000" dirty="0" err="1"/>
              <a:t>materialen</a:t>
            </a:r>
            <a:r>
              <a:rPr lang="en-GB" sz="1000" dirty="0"/>
              <a:t> en het </a:t>
            </a:r>
            <a:r>
              <a:rPr lang="en-GB" sz="1000" dirty="0" err="1"/>
              <a:t>reliëf</a:t>
            </a:r>
            <a:r>
              <a:rPr lang="en-GB" sz="1000" dirty="0"/>
              <a:t> van het </a:t>
            </a:r>
            <a:r>
              <a:rPr lang="en-GB" sz="1000" dirty="0" err="1"/>
              <a:t>gevelvlak</a:t>
            </a:r>
            <a:r>
              <a:rPr lang="en-GB" sz="1000" dirty="0"/>
              <a:t> of volume, </a:t>
            </a:r>
            <a:r>
              <a:rPr lang="en-GB" sz="1000" dirty="0" err="1"/>
              <a:t>dit</a:t>
            </a:r>
            <a:r>
              <a:rPr lang="en-GB" sz="1000" dirty="0"/>
              <a:t> </a:t>
            </a:r>
            <a:r>
              <a:rPr lang="en-GB" sz="1000" dirty="0" err="1"/>
              <a:t>zijn</a:t>
            </a:r>
            <a:r>
              <a:rPr lang="en-GB" sz="1000" dirty="0"/>
              <a:t> </a:t>
            </a:r>
            <a:r>
              <a:rPr lang="en-GB" sz="1000" dirty="0" err="1"/>
              <a:t>allemaal</a:t>
            </a:r>
            <a:r>
              <a:rPr lang="en-GB" sz="1000" dirty="0"/>
              <a:t> </a:t>
            </a:r>
            <a:r>
              <a:rPr lang="en-GB" sz="1000" dirty="0" err="1"/>
              <a:t>facetten</a:t>
            </a:r>
            <a:r>
              <a:rPr lang="en-GB" sz="1000" dirty="0"/>
              <a:t> die de </a:t>
            </a:r>
            <a:r>
              <a:rPr lang="en-GB" sz="1000" dirty="0" err="1"/>
              <a:t>uitstraling</a:t>
            </a:r>
            <a:r>
              <a:rPr lang="en-GB" sz="1000" dirty="0"/>
              <a:t> van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mee</a:t>
            </a:r>
            <a:r>
              <a:rPr lang="en-GB" sz="1000" dirty="0"/>
              <a:t> </a:t>
            </a:r>
            <a:r>
              <a:rPr lang="en-GB" sz="1000" dirty="0" err="1"/>
              <a:t>gebouw</a:t>
            </a:r>
            <a:r>
              <a:rPr lang="en-GB" sz="1000" dirty="0"/>
              <a:t> </a:t>
            </a:r>
            <a:r>
              <a:rPr lang="en-GB" sz="1000" dirty="0" err="1"/>
              <a:t>bepalen</a:t>
            </a:r>
            <a:r>
              <a:rPr lang="en-GB" sz="1000" dirty="0"/>
              <a:t>.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gebouw</a:t>
            </a:r>
            <a:r>
              <a:rPr lang="en-GB" sz="1000" dirty="0"/>
              <a:t> </a:t>
            </a:r>
            <a:r>
              <a:rPr lang="en-GB" sz="1000" dirty="0" err="1"/>
              <a:t>moet</a:t>
            </a:r>
            <a:r>
              <a:rPr lang="en-GB" sz="1000" dirty="0"/>
              <a:t>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tijdloosheid</a:t>
            </a:r>
            <a:r>
              <a:rPr lang="en-GB" sz="1000" dirty="0"/>
              <a:t> </a:t>
            </a:r>
            <a:r>
              <a:rPr lang="en-GB" sz="1000" dirty="0" err="1"/>
              <a:t>bezitten</a:t>
            </a:r>
            <a:r>
              <a:rPr lang="en-GB" sz="1000" dirty="0"/>
              <a:t>. We </a:t>
            </a:r>
            <a:r>
              <a:rPr lang="en-GB" sz="1000" dirty="0" err="1"/>
              <a:t>maken</a:t>
            </a:r>
            <a:r>
              <a:rPr lang="en-GB" sz="1000" dirty="0"/>
              <a:t> </a:t>
            </a:r>
            <a:r>
              <a:rPr lang="en-GB" sz="1000" dirty="0" err="1"/>
              <a:t>eigentijdse</a:t>
            </a:r>
            <a:r>
              <a:rPr lang="en-GB" sz="1000" dirty="0"/>
              <a:t> </a:t>
            </a:r>
            <a:r>
              <a:rPr lang="en-GB" sz="1000" dirty="0" err="1"/>
              <a:t>ontwerpen</a:t>
            </a:r>
            <a:r>
              <a:rPr lang="en-GB" sz="1000" dirty="0"/>
              <a:t>, </a:t>
            </a:r>
            <a:r>
              <a:rPr lang="en-GB" sz="1000" dirty="0" err="1"/>
              <a:t>afhankelijk</a:t>
            </a:r>
            <a:r>
              <a:rPr lang="en-GB" sz="1000" dirty="0"/>
              <a:t> van de context en </a:t>
            </a:r>
            <a:r>
              <a:rPr lang="en-GB" sz="1000" dirty="0" err="1"/>
              <a:t>opgave</a:t>
            </a:r>
            <a:r>
              <a:rPr lang="en-GB" sz="1000" dirty="0"/>
              <a:t>, met </a:t>
            </a:r>
            <a:r>
              <a:rPr lang="en-GB" sz="1000" dirty="0" err="1"/>
              <a:t>soms</a:t>
            </a:r>
            <a:r>
              <a:rPr lang="en-GB" sz="1000" dirty="0"/>
              <a:t>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knipoog</a:t>
            </a:r>
            <a:r>
              <a:rPr lang="en-GB" sz="1000" dirty="0"/>
              <a:t> </a:t>
            </a:r>
            <a:r>
              <a:rPr lang="en-GB" sz="1000" dirty="0" err="1"/>
              <a:t>naar</a:t>
            </a:r>
            <a:r>
              <a:rPr lang="en-GB" sz="1000" dirty="0"/>
              <a:t> de </a:t>
            </a:r>
            <a:r>
              <a:rPr lang="en-GB" sz="1000" dirty="0" err="1"/>
              <a:t>geschiedenis</a:t>
            </a:r>
            <a:r>
              <a:rPr lang="en-GB" sz="1000" dirty="0"/>
              <a:t>.</a:t>
            </a:r>
            <a:endParaRPr lang="nl-NL" sz="1000" dirty="0"/>
          </a:p>
        </p:txBody>
      </p:sp>
      <p:pic>
        <p:nvPicPr>
          <p:cNvPr id="6" name="Afbeelding 5" descr="scouting-e12791761055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7744" y="4660344"/>
            <a:ext cx="3906256" cy="219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8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150432" y="247037"/>
            <a:ext cx="4628664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/>
              <a:t> </a:t>
            </a:r>
            <a:endParaRPr lang="nl-NL" sz="1100" dirty="0"/>
          </a:p>
          <a:p>
            <a:r>
              <a:rPr lang="en-GB" sz="2000" dirty="0"/>
              <a:t>4 </a:t>
            </a:r>
            <a:r>
              <a:rPr lang="en-GB" sz="2000" dirty="0" err="1"/>
              <a:t>een</a:t>
            </a:r>
            <a:r>
              <a:rPr lang="en-GB" sz="2000" dirty="0"/>
              <a:t> </a:t>
            </a:r>
            <a:r>
              <a:rPr lang="en-GB" sz="2000" dirty="0" err="1"/>
              <a:t>goed</a:t>
            </a:r>
            <a:r>
              <a:rPr lang="en-GB" sz="2000" dirty="0"/>
              <a:t> </a:t>
            </a:r>
            <a:r>
              <a:rPr lang="en-GB" sz="2000" dirty="0" err="1"/>
              <a:t>ontwerp</a:t>
            </a:r>
            <a:r>
              <a:rPr lang="en-GB" sz="2000" dirty="0"/>
              <a:t> is </a:t>
            </a:r>
            <a:r>
              <a:rPr lang="en-GB" sz="2000" b="1" dirty="0" err="1"/>
              <a:t>ruimtelijk</a:t>
            </a:r>
            <a:r>
              <a:rPr lang="en-GB" sz="2000" dirty="0"/>
              <a:t>.</a:t>
            </a:r>
            <a:endParaRPr lang="nl-NL" sz="2000" dirty="0"/>
          </a:p>
          <a:p>
            <a:r>
              <a:rPr lang="en-GB" sz="1000" dirty="0" err="1"/>
              <a:t>Veel</a:t>
            </a:r>
            <a:r>
              <a:rPr lang="en-GB" sz="1000" dirty="0"/>
              <a:t> </a:t>
            </a:r>
            <a:r>
              <a:rPr lang="en-GB" sz="1000" dirty="0" err="1"/>
              <a:t>aandacht</a:t>
            </a:r>
            <a:r>
              <a:rPr lang="en-GB" sz="1000" dirty="0"/>
              <a:t> </a:t>
            </a:r>
            <a:r>
              <a:rPr lang="en-GB" sz="1000" dirty="0" err="1"/>
              <a:t>besteden</a:t>
            </a:r>
            <a:r>
              <a:rPr lang="en-GB" sz="1000" dirty="0"/>
              <a:t> </a:t>
            </a:r>
            <a:r>
              <a:rPr lang="en-GB" sz="1000" dirty="0" err="1"/>
              <a:t>aan</a:t>
            </a:r>
            <a:r>
              <a:rPr lang="en-GB" sz="1000" dirty="0"/>
              <a:t> de </a:t>
            </a:r>
            <a:r>
              <a:rPr lang="en-GB" sz="1000" dirty="0" err="1"/>
              <a:t>plattegronden</a:t>
            </a:r>
            <a:r>
              <a:rPr lang="en-GB" sz="1000" dirty="0"/>
              <a:t> en </a:t>
            </a:r>
            <a:r>
              <a:rPr lang="en-GB" sz="1000" dirty="0" err="1"/>
              <a:t>doorsneden</a:t>
            </a:r>
            <a:r>
              <a:rPr lang="en-GB" sz="1000" dirty="0"/>
              <a:t>. Het </a:t>
            </a:r>
            <a:r>
              <a:rPr lang="en-GB" sz="1000" dirty="0" err="1"/>
              <a:t>maken</a:t>
            </a:r>
            <a:r>
              <a:rPr lang="en-GB" sz="1000" dirty="0"/>
              <a:t> van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goede</a:t>
            </a:r>
            <a:r>
              <a:rPr lang="en-GB" sz="1000" dirty="0"/>
              <a:t> routing met </a:t>
            </a:r>
            <a:r>
              <a:rPr lang="en-GB" sz="1000" dirty="0" err="1"/>
              <a:t>vloeiende</a:t>
            </a:r>
            <a:r>
              <a:rPr lang="en-GB" sz="1000" dirty="0"/>
              <a:t> </a:t>
            </a:r>
            <a:r>
              <a:rPr lang="en-GB" sz="1000" dirty="0" err="1"/>
              <a:t>ruimte</a:t>
            </a:r>
            <a:r>
              <a:rPr lang="en-GB" sz="1000" dirty="0"/>
              <a:t>, </a:t>
            </a:r>
            <a:r>
              <a:rPr lang="en-GB" sz="1000" dirty="0" err="1"/>
              <a:t>interessante</a:t>
            </a:r>
            <a:r>
              <a:rPr lang="en-GB" sz="1000" dirty="0"/>
              <a:t> </a:t>
            </a:r>
            <a:r>
              <a:rPr lang="en-GB" sz="1000" dirty="0" err="1"/>
              <a:t>doorzichten</a:t>
            </a:r>
            <a:r>
              <a:rPr lang="en-GB" sz="1000" dirty="0"/>
              <a:t> en </a:t>
            </a:r>
            <a:r>
              <a:rPr lang="en-GB" sz="1000" dirty="0" err="1"/>
              <a:t>bewegingsvrijheid</a:t>
            </a:r>
            <a:r>
              <a:rPr lang="en-GB" sz="1000" dirty="0"/>
              <a:t>.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plattegrond</a:t>
            </a:r>
            <a:r>
              <a:rPr lang="en-GB" sz="1000" dirty="0"/>
              <a:t> </a:t>
            </a:r>
            <a:r>
              <a:rPr lang="en-GB" sz="1000" dirty="0" err="1"/>
              <a:t>moet</a:t>
            </a:r>
            <a:r>
              <a:rPr lang="en-GB" sz="1000" dirty="0"/>
              <a:t> </a:t>
            </a:r>
            <a:r>
              <a:rPr lang="en-GB" sz="1000" dirty="0" err="1"/>
              <a:t>meer</a:t>
            </a:r>
            <a:r>
              <a:rPr lang="en-GB" sz="1000" dirty="0"/>
              <a:t> </a:t>
            </a:r>
            <a:r>
              <a:rPr lang="en-GB" sz="1000" dirty="0" err="1"/>
              <a:t>inhouden</a:t>
            </a:r>
            <a:r>
              <a:rPr lang="en-GB" sz="1000" dirty="0"/>
              <a:t> </a:t>
            </a:r>
            <a:r>
              <a:rPr lang="en-GB" sz="1000" dirty="0" err="1"/>
              <a:t>dan</a:t>
            </a:r>
            <a:r>
              <a:rPr lang="en-GB" sz="1000" dirty="0"/>
              <a:t> het </a:t>
            </a:r>
            <a:r>
              <a:rPr lang="en-GB" sz="1000" dirty="0" err="1"/>
              <a:t>verbeelden</a:t>
            </a:r>
            <a:r>
              <a:rPr lang="en-GB" sz="1000" dirty="0"/>
              <a:t> van het </a:t>
            </a:r>
            <a:r>
              <a:rPr lang="en-GB" sz="1000" dirty="0" err="1"/>
              <a:t>relatieschema</a:t>
            </a:r>
            <a:r>
              <a:rPr lang="en-GB" sz="1000" dirty="0"/>
              <a:t>. Het </a:t>
            </a:r>
            <a:r>
              <a:rPr lang="en-GB" sz="1000" dirty="0" err="1"/>
              <a:t>bewust</a:t>
            </a:r>
            <a:r>
              <a:rPr lang="en-GB" sz="1000" dirty="0"/>
              <a:t> </a:t>
            </a:r>
            <a:r>
              <a:rPr lang="en-GB" sz="1000" dirty="0" err="1"/>
              <a:t>gebruik</a:t>
            </a:r>
            <a:r>
              <a:rPr lang="en-GB" sz="1000" dirty="0"/>
              <a:t> van (dag)</a:t>
            </a:r>
            <a:r>
              <a:rPr lang="en-GB" sz="1000" dirty="0" err="1"/>
              <a:t>licht</a:t>
            </a:r>
            <a:r>
              <a:rPr lang="en-GB" sz="1000" dirty="0"/>
              <a:t> is </a:t>
            </a:r>
            <a:r>
              <a:rPr lang="en-GB" sz="1000" dirty="0" err="1"/>
              <a:t>hierbij</a:t>
            </a:r>
            <a:r>
              <a:rPr lang="en-GB" sz="1000" dirty="0"/>
              <a:t> </a:t>
            </a:r>
            <a:r>
              <a:rPr lang="en-GB" sz="1000" dirty="0" err="1"/>
              <a:t>tevens</a:t>
            </a:r>
            <a:r>
              <a:rPr lang="en-GB" sz="1000" dirty="0"/>
              <a:t>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belangrijk</a:t>
            </a:r>
            <a:r>
              <a:rPr lang="en-GB" sz="1000" dirty="0"/>
              <a:t> </a:t>
            </a:r>
            <a:r>
              <a:rPr lang="en-GB" sz="1000" dirty="0" err="1"/>
              <a:t>onderdeel</a:t>
            </a:r>
            <a:r>
              <a:rPr lang="en-GB" sz="1000" dirty="0"/>
              <a:t>. </a:t>
            </a:r>
            <a:r>
              <a:rPr lang="en-GB" sz="1000" dirty="0" err="1"/>
              <a:t>Uiteraard</a:t>
            </a:r>
            <a:r>
              <a:rPr lang="en-GB" sz="1000" dirty="0"/>
              <a:t> </a:t>
            </a:r>
            <a:r>
              <a:rPr lang="en-GB" sz="1000" dirty="0" err="1"/>
              <a:t>zijn</a:t>
            </a:r>
            <a:r>
              <a:rPr lang="en-GB" sz="1000" dirty="0"/>
              <a:t> de </a:t>
            </a:r>
            <a:r>
              <a:rPr lang="en-GB" sz="1000" dirty="0" err="1"/>
              <a:t>dimensies</a:t>
            </a:r>
            <a:r>
              <a:rPr lang="en-GB" sz="1000" dirty="0"/>
              <a:t> van de </a:t>
            </a:r>
            <a:r>
              <a:rPr lang="en-GB" sz="1000" dirty="0" err="1"/>
              <a:t>afzonderlijke</a:t>
            </a:r>
            <a:r>
              <a:rPr lang="en-GB" sz="1000" dirty="0"/>
              <a:t> </a:t>
            </a:r>
            <a:r>
              <a:rPr lang="en-GB" sz="1000" dirty="0" err="1"/>
              <a:t>ruimten</a:t>
            </a:r>
            <a:r>
              <a:rPr lang="en-GB" sz="1000" dirty="0"/>
              <a:t> </a:t>
            </a:r>
            <a:r>
              <a:rPr lang="en-GB" sz="1000" dirty="0" err="1"/>
              <a:t>mede</a:t>
            </a:r>
            <a:r>
              <a:rPr lang="en-GB" sz="1000" dirty="0"/>
              <a:t> </a:t>
            </a:r>
            <a:r>
              <a:rPr lang="en-GB" sz="1000" dirty="0" err="1"/>
              <a:t>bepalend</a:t>
            </a:r>
            <a:r>
              <a:rPr lang="en-GB" sz="1000" dirty="0"/>
              <a:t> </a:t>
            </a:r>
            <a:r>
              <a:rPr lang="en-GB" sz="1000" dirty="0" err="1"/>
              <a:t>voor</a:t>
            </a:r>
            <a:r>
              <a:rPr lang="en-GB" sz="1000" dirty="0"/>
              <a:t> het </a:t>
            </a:r>
            <a:r>
              <a:rPr lang="en-GB" sz="1000" dirty="0" err="1"/>
              <a:t>gevoel</a:t>
            </a:r>
            <a:r>
              <a:rPr lang="en-GB" sz="1000" dirty="0"/>
              <a:t> </a:t>
            </a:r>
            <a:r>
              <a:rPr lang="en-GB" sz="1000" dirty="0" err="1"/>
              <a:t>wat</a:t>
            </a:r>
            <a:r>
              <a:rPr lang="en-GB" sz="1000" dirty="0"/>
              <a:t> men </a:t>
            </a:r>
            <a:r>
              <a:rPr lang="en-GB" sz="1000" dirty="0" err="1"/>
              <a:t>er</a:t>
            </a:r>
            <a:r>
              <a:rPr lang="en-GB" sz="1000" dirty="0"/>
              <a:t> </a:t>
            </a:r>
            <a:r>
              <a:rPr lang="en-GB" sz="1000" dirty="0" err="1"/>
              <a:t>krijgt</a:t>
            </a:r>
            <a:r>
              <a:rPr lang="en-GB" sz="1000" dirty="0"/>
              <a:t>. </a:t>
            </a:r>
            <a:r>
              <a:rPr lang="en-GB" sz="1000" dirty="0" err="1"/>
              <a:t>Lage</a:t>
            </a:r>
            <a:r>
              <a:rPr lang="en-GB" sz="1000" dirty="0"/>
              <a:t> </a:t>
            </a:r>
            <a:r>
              <a:rPr lang="en-GB" sz="1000" dirty="0" err="1"/>
              <a:t>ruimten</a:t>
            </a:r>
            <a:r>
              <a:rPr lang="en-GB" sz="1000" dirty="0"/>
              <a:t> </a:t>
            </a:r>
            <a:r>
              <a:rPr lang="en-GB" sz="1000" dirty="0" err="1"/>
              <a:t>voelen</a:t>
            </a:r>
            <a:r>
              <a:rPr lang="en-GB" sz="1000" dirty="0"/>
              <a:t> </a:t>
            </a:r>
            <a:r>
              <a:rPr lang="en-GB" sz="1000" dirty="0" err="1"/>
              <a:t>eerder</a:t>
            </a:r>
            <a:r>
              <a:rPr lang="en-GB" sz="1000" dirty="0"/>
              <a:t> </a:t>
            </a:r>
            <a:r>
              <a:rPr lang="en-GB" sz="1000" dirty="0" err="1"/>
              <a:t>intens</a:t>
            </a:r>
            <a:r>
              <a:rPr lang="en-GB" sz="1000" dirty="0"/>
              <a:t> </a:t>
            </a:r>
            <a:r>
              <a:rPr lang="en-GB" sz="1000" dirty="0" err="1"/>
              <a:t>dan</a:t>
            </a:r>
            <a:r>
              <a:rPr lang="en-GB" sz="1000" dirty="0"/>
              <a:t> </a:t>
            </a:r>
            <a:r>
              <a:rPr lang="en-GB" sz="1000" dirty="0" err="1"/>
              <a:t>hoge</a:t>
            </a:r>
            <a:r>
              <a:rPr lang="en-GB" sz="1000" dirty="0"/>
              <a:t> </a:t>
            </a:r>
            <a:r>
              <a:rPr lang="en-GB" sz="1000" dirty="0" err="1"/>
              <a:t>ruimten</a:t>
            </a:r>
            <a:r>
              <a:rPr lang="en-GB" sz="1000" dirty="0"/>
              <a:t>.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afwisseling</a:t>
            </a:r>
            <a:r>
              <a:rPr lang="en-GB" sz="1000" dirty="0"/>
              <a:t> </a:t>
            </a:r>
            <a:r>
              <a:rPr lang="en-GB" sz="1000" dirty="0" err="1"/>
              <a:t>levert</a:t>
            </a:r>
            <a:r>
              <a:rPr lang="en-GB" sz="1000" dirty="0"/>
              <a:t>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interessant</a:t>
            </a:r>
            <a:r>
              <a:rPr lang="en-GB" sz="1000" dirty="0"/>
              <a:t> </a:t>
            </a:r>
            <a:r>
              <a:rPr lang="en-GB" sz="1000" dirty="0" err="1"/>
              <a:t>spel</a:t>
            </a:r>
            <a:r>
              <a:rPr lang="en-GB" sz="1000" dirty="0"/>
              <a:t> op.</a:t>
            </a:r>
            <a:endParaRPr lang="nl-NL" sz="1000" dirty="0"/>
          </a:p>
          <a:p>
            <a:r>
              <a:rPr lang="en-GB" sz="1000" dirty="0"/>
              <a:t> </a:t>
            </a:r>
            <a:endParaRPr lang="nl-NL" sz="1000" dirty="0"/>
          </a:p>
          <a:p>
            <a:r>
              <a:rPr lang="en-GB" sz="2000" dirty="0"/>
              <a:t>5 </a:t>
            </a:r>
            <a:r>
              <a:rPr lang="en-GB" sz="2000" dirty="0" err="1"/>
              <a:t>een</a:t>
            </a:r>
            <a:r>
              <a:rPr lang="en-GB" sz="2000" dirty="0"/>
              <a:t> </a:t>
            </a:r>
            <a:r>
              <a:rPr lang="en-GB" sz="2000" dirty="0" err="1"/>
              <a:t>goed</a:t>
            </a:r>
            <a:r>
              <a:rPr lang="en-GB" sz="2000" dirty="0"/>
              <a:t> </a:t>
            </a:r>
            <a:r>
              <a:rPr lang="en-GB" sz="2000" dirty="0" err="1"/>
              <a:t>ontwerp</a:t>
            </a:r>
            <a:r>
              <a:rPr lang="en-GB" sz="2000" dirty="0"/>
              <a:t> is </a:t>
            </a:r>
            <a:r>
              <a:rPr lang="en-GB" sz="2000" b="1" dirty="0" err="1"/>
              <a:t>innovatief</a:t>
            </a:r>
            <a:r>
              <a:rPr lang="en-GB" sz="2000" dirty="0"/>
              <a:t>.</a:t>
            </a:r>
            <a:endParaRPr lang="nl-NL" sz="2000" dirty="0"/>
          </a:p>
          <a:p>
            <a:r>
              <a:rPr lang="en-GB" sz="1000" dirty="0" err="1"/>
              <a:t>Vernieuwend</a:t>
            </a:r>
            <a:r>
              <a:rPr lang="en-GB" sz="1000" dirty="0"/>
              <a:t> </a:t>
            </a:r>
            <a:r>
              <a:rPr lang="en-GB" sz="1000" dirty="0" err="1"/>
              <a:t>zijn</a:t>
            </a:r>
            <a:r>
              <a:rPr lang="en-GB" sz="1000" dirty="0"/>
              <a:t> met </a:t>
            </a:r>
            <a:r>
              <a:rPr lang="en-GB" sz="1000" dirty="0" err="1"/>
              <a:t>oplossingen</a:t>
            </a:r>
            <a:r>
              <a:rPr lang="en-GB" sz="1000" dirty="0"/>
              <a:t>. </a:t>
            </a:r>
            <a:r>
              <a:rPr lang="en-GB" sz="1000" dirty="0" err="1"/>
              <a:t>Ontwerpen</a:t>
            </a:r>
            <a:r>
              <a:rPr lang="en-GB" sz="1000" dirty="0"/>
              <a:t> is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evenwicht</a:t>
            </a:r>
            <a:r>
              <a:rPr lang="en-GB" sz="1000" dirty="0"/>
              <a:t> </a:t>
            </a:r>
            <a:r>
              <a:rPr lang="en-GB" sz="1000" dirty="0" err="1"/>
              <a:t>tussen</a:t>
            </a:r>
            <a:r>
              <a:rPr lang="en-GB" sz="1000" dirty="0"/>
              <a:t> </a:t>
            </a:r>
            <a:r>
              <a:rPr lang="en-GB" sz="1000" dirty="0" err="1"/>
              <a:t>beproefde</a:t>
            </a:r>
            <a:r>
              <a:rPr lang="en-GB" sz="1000" dirty="0"/>
              <a:t> </a:t>
            </a:r>
            <a:r>
              <a:rPr lang="en-GB" sz="1000" dirty="0" err="1"/>
              <a:t>concepten</a:t>
            </a:r>
            <a:r>
              <a:rPr lang="en-GB" sz="1000" dirty="0"/>
              <a:t> en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nieuwe</a:t>
            </a:r>
            <a:r>
              <a:rPr lang="en-GB" sz="1000" dirty="0"/>
              <a:t> </a:t>
            </a:r>
            <a:r>
              <a:rPr lang="en-GB" sz="1000" dirty="0" err="1"/>
              <a:t>kijk</a:t>
            </a:r>
            <a:r>
              <a:rPr lang="en-GB" sz="1000" dirty="0"/>
              <a:t> op </a:t>
            </a:r>
            <a:r>
              <a:rPr lang="en-GB" sz="1000" dirty="0" err="1"/>
              <a:t>onderdelen</a:t>
            </a:r>
            <a:r>
              <a:rPr lang="en-GB" sz="1000" dirty="0"/>
              <a:t>. </a:t>
            </a:r>
            <a:r>
              <a:rPr lang="en-GB" sz="1000" dirty="0" err="1"/>
              <a:t>Innovaties</a:t>
            </a:r>
            <a:r>
              <a:rPr lang="en-GB" sz="1000" dirty="0"/>
              <a:t> kun je </a:t>
            </a:r>
            <a:r>
              <a:rPr lang="en-GB" sz="1000" dirty="0" err="1"/>
              <a:t>vinden</a:t>
            </a:r>
            <a:r>
              <a:rPr lang="en-GB" sz="1000" dirty="0"/>
              <a:t> in </a:t>
            </a:r>
            <a:r>
              <a:rPr lang="en-GB" sz="1000" dirty="0" err="1"/>
              <a:t>programmatische</a:t>
            </a:r>
            <a:r>
              <a:rPr lang="en-GB" sz="1000" dirty="0"/>
              <a:t>, </a:t>
            </a:r>
            <a:r>
              <a:rPr lang="en-GB" sz="1000" dirty="0" err="1"/>
              <a:t>architectonische</a:t>
            </a:r>
            <a:r>
              <a:rPr lang="en-GB" sz="1000" dirty="0"/>
              <a:t> of </a:t>
            </a:r>
            <a:r>
              <a:rPr lang="en-GB" sz="1000" dirty="0" err="1"/>
              <a:t>technische</a:t>
            </a:r>
            <a:r>
              <a:rPr lang="en-GB" sz="1000" dirty="0"/>
              <a:t> </a:t>
            </a:r>
            <a:r>
              <a:rPr lang="en-GB" sz="1000" dirty="0" err="1"/>
              <a:t>zaken</a:t>
            </a:r>
            <a:r>
              <a:rPr lang="en-GB" sz="1000" dirty="0"/>
              <a:t>. Het net </a:t>
            </a:r>
            <a:r>
              <a:rPr lang="en-GB" sz="1000" dirty="0" err="1"/>
              <a:t>anders</a:t>
            </a:r>
            <a:r>
              <a:rPr lang="en-GB" sz="1000" dirty="0"/>
              <a:t> </a:t>
            </a:r>
            <a:r>
              <a:rPr lang="en-GB" sz="1000" dirty="0" err="1"/>
              <a:t>vertalen</a:t>
            </a:r>
            <a:r>
              <a:rPr lang="en-GB" sz="1000" dirty="0"/>
              <a:t> van </a:t>
            </a:r>
            <a:r>
              <a:rPr lang="en-GB" sz="1000" dirty="0" err="1"/>
              <a:t>bepaalde</a:t>
            </a:r>
            <a:r>
              <a:rPr lang="en-GB" sz="1000" dirty="0"/>
              <a:t> </a:t>
            </a:r>
            <a:r>
              <a:rPr lang="en-GB" sz="1000" dirty="0" err="1"/>
              <a:t>relaties</a:t>
            </a:r>
            <a:r>
              <a:rPr lang="en-GB" sz="1000" dirty="0"/>
              <a:t> in het </a:t>
            </a:r>
            <a:r>
              <a:rPr lang="en-GB" sz="1000" dirty="0" err="1"/>
              <a:t>programma</a:t>
            </a:r>
            <a:r>
              <a:rPr lang="en-GB" sz="1000" dirty="0"/>
              <a:t> van </a:t>
            </a:r>
            <a:r>
              <a:rPr lang="en-GB" sz="1000" dirty="0" err="1"/>
              <a:t>eisen</a:t>
            </a:r>
            <a:r>
              <a:rPr lang="en-GB" sz="1000" dirty="0"/>
              <a:t>, of het </a:t>
            </a:r>
            <a:r>
              <a:rPr lang="en-GB" sz="1000" dirty="0" err="1"/>
              <a:t>vernieuwend</a:t>
            </a:r>
            <a:r>
              <a:rPr lang="en-GB" sz="1000" dirty="0"/>
              <a:t> </a:t>
            </a:r>
            <a:r>
              <a:rPr lang="en-GB" sz="1000" dirty="0" err="1"/>
              <a:t>toepassen</a:t>
            </a:r>
            <a:r>
              <a:rPr lang="en-GB" sz="1000" dirty="0"/>
              <a:t> van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bekend</a:t>
            </a:r>
            <a:r>
              <a:rPr lang="en-GB" sz="1000" dirty="0"/>
              <a:t> </a:t>
            </a:r>
            <a:r>
              <a:rPr lang="en-GB" sz="1000" dirty="0" err="1"/>
              <a:t>materiaal</a:t>
            </a:r>
            <a:r>
              <a:rPr lang="en-GB" sz="1000" dirty="0"/>
              <a:t>. Om </a:t>
            </a:r>
            <a:r>
              <a:rPr lang="en-GB" sz="1000" dirty="0" err="1"/>
              <a:t>te</a:t>
            </a:r>
            <a:r>
              <a:rPr lang="en-GB" sz="1000" dirty="0"/>
              <a:t> </a:t>
            </a:r>
            <a:r>
              <a:rPr lang="en-GB" sz="1000" dirty="0" err="1"/>
              <a:t>kunnen</a:t>
            </a:r>
            <a:r>
              <a:rPr lang="en-GB" sz="1000" dirty="0"/>
              <a:t> </a:t>
            </a:r>
            <a:r>
              <a:rPr lang="en-GB" sz="1000" dirty="0" err="1"/>
              <a:t>innoveren</a:t>
            </a:r>
            <a:r>
              <a:rPr lang="en-GB" sz="1000" dirty="0"/>
              <a:t> </a:t>
            </a:r>
            <a:r>
              <a:rPr lang="en-GB" sz="1000" dirty="0" err="1"/>
              <a:t>dien</a:t>
            </a:r>
            <a:r>
              <a:rPr lang="en-GB" sz="1000" dirty="0"/>
              <a:t> je </a:t>
            </a:r>
            <a:r>
              <a:rPr lang="en-GB" sz="1000" dirty="0" err="1"/>
              <a:t>samen</a:t>
            </a:r>
            <a:r>
              <a:rPr lang="en-GB" sz="1000" dirty="0"/>
              <a:t> </a:t>
            </a:r>
            <a:r>
              <a:rPr lang="en-GB" sz="1000" dirty="0" err="1"/>
              <a:t>te</a:t>
            </a:r>
            <a:r>
              <a:rPr lang="en-GB" sz="1000" dirty="0"/>
              <a:t> </a:t>
            </a:r>
            <a:r>
              <a:rPr lang="en-GB" sz="1000" dirty="0" err="1"/>
              <a:t>werken</a:t>
            </a:r>
            <a:r>
              <a:rPr lang="en-GB" sz="1000" dirty="0"/>
              <a:t>. </a:t>
            </a:r>
            <a:r>
              <a:rPr lang="en-GB" sz="1000" dirty="0" err="1"/>
              <a:t>Samen</a:t>
            </a:r>
            <a:r>
              <a:rPr lang="en-GB" sz="1000" dirty="0"/>
              <a:t> </a:t>
            </a:r>
            <a:r>
              <a:rPr lang="en-GB" sz="1000" dirty="0" err="1"/>
              <a:t>weet</a:t>
            </a:r>
            <a:r>
              <a:rPr lang="en-GB" sz="1000" dirty="0"/>
              <a:t> je </a:t>
            </a:r>
            <a:r>
              <a:rPr lang="en-GB" sz="1000" dirty="0" err="1"/>
              <a:t>meer</a:t>
            </a:r>
            <a:r>
              <a:rPr lang="en-GB" sz="1000" dirty="0"/>
              <a:t> en </a:t>
            </a:r>
            <a:r>
              <a:rPr lang="en-GB" sz="1000" dirty="0" err="1"/>
              <a:t>daardoor</a:t>
            </a:r>
            <a:r>
              <a:rPr lang="en-GB" sz="1000" dirty="0"/>
              <a:t> kun je </a:t>
            </a:r>
            <a:r>
              <a:rPr lang="en-GB" sz="1000" dirty="0" err="1"/>
              <a:t>meer</a:t>
            </a:r>
            <a:r>
              <a:rPr lang="en-GB" sz="1000" dirty="0"/>
              <a:t> </a:t>
            </a:r>
            <a:r>
              <a:rPr lang="en-GB" sz="1000" dirty="0" err="1"/>
              <a:t>bereiken</a:t>
            </a:r>
            <a:r>
              <a:rPr lang="en-GB" sz="1000" dirty="0"/>
              <a:t>. We </a:t>
            </a:r>
            <a:r>
              <a:rPr lang="en-GB" sz="1000" dirty="0" err="1"/>
              <a:t>hechten</a:t>
            </a:r>
            <a:r>
              <a:rPr lang="en-GB" sz="1000" dirty="0"/>
              <a:t> </a:t>
            </a:r>
            <a:r>
              <a:rPr lang="en-GB" sz="1000" dirty="0" err="1"/>
              <a:t>grote</a:t>
            </a:r>
            <a:r>
              <a:rPr lang="en-GB" sz="1000" dirty="0"/>
              <a:t> </a:t>
            </a:r>
            <a:r>
              <a:rPr lang="en-GB" sz="1000" dirty="0" err="1"/>
              <a:t>waarde</a:t>
            </a:r>
            <a:r>
              <a:rPr lang="en-GB" sz="1000" dirty="0"/>
              <a:t> </a:t>
            </a:r>
            <a:r>
              <a:rPr lang="en-GB" sz="1000" dirty="0" err="1"/>
              <a:t>aan</a:t>
            </a:r>
            <a:r>
              <a:rPr lang="en-GB" sz="1000" dirty="0"/>
              <a:t>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goede</a:t>
            </a:r>
            <a:r>
              <a:rPr lang="en-GB" sz="1000" dirty="0"/>
              <a:t> </a:t>
            </a:r>
            <a:r>
              <a:rPr lang="en-GB" sz="1000" dirty="0" err="1"/>
              <a:t>samenwerking</a:t>
            </a:r>
            <a:r>
              <a:rPr lang="en-GB" sz="1000" dirty="0"/>
              <a:t>, </a:t>
            </a:r>
            <a:r>
              <a:rPr lang="en-GB" sz="1000" dirty="0" err="1"/>
              <a:t>zowel</a:t>
            </a:r>
            <a:r>
              <a:rPr lang="en-GB" sz="1000" dirty="0"/>
              <a:t> in- </a:t>
            </a:r>
            <a:r>
              <a:rPr lang="en-GB" sz="1000" dirty="0" err="1"/>
              <a:t>als</a:t>
            </a:r>
            <a:r>
              <a:rPr lang="en-GB" sz="1000" dirty="0"/>
              <a:t> extern. </a:t>
            </a:r>
            <a:r>
              <a:rPr lang="en-GB" sz="1000" dirty="0" err="1"/>
              <a:t>Daarom</a:t>
            </a:r>
            <a:r>
              <a:rPr lang="en-GB" sz="1000" dirty="0"/>
              <a:t> </a:t>
            </a:r>
            <a:r>
              <a:rPr lang="en-GB" sz="1000" dirty="0" err="1"/>
              <a:t>opteren</a:t>
            </a:r>
            <a:r>
              <a:rPr lang="en-GB" sz="1000" dirty="0"/>
              <a:t> we </a:t>
            </a:r>
            <a:r>
              <a:rPr lang="en-GB" sz="1000" dirty="0" err="1"/>
              <a:t>voor</a:t>
            </a:r>
            <a:r>
              <a:rPr lang="en-GB" sz="1000" dirty="0"/>
              <a:t> </a:t>
            </a:r>
            <a:r>
              <a:rPr lang="en-GB" sz="1000" dirty="0" err="1"/>
              <a:t>een</a:t>
            </a:r>
            <a:r>
              <a:rPr lang="en-GB" sz="1000" dirty="0"/>
              <a:t> open </a:t>
            </a:r>
            <a:r>
              <a:rPr lang="en-GB" sz="1000" dirty="0" err="1"/>
              <a:t>samenwerking</a:t>
            </a:r>
            <a:r>
              <a:rPr lang="en-GB" sz="1000" dirty="0"/>
              <a:t>, </a:t>
            </a:r>
            <a:r>
              <a:rPr lang="en-GB" sz="1000" dirty="0" err="1"/>
              <a:t>samen</a:t>
            </a:r>
            <a:r>
              <a:rPr lang="en-GB" sz="1000" dirty="0"/>
              <a:t> </a:t>
            </a:r>
            <a:r>
              <a:rPr lang="en-GB" sz="1000" dirty="0" err="1"/>
              <a:t>maken</a:t>
            </a:r>
            <a:r>
              <a:rPr lang="en-GB" sz="1000" dirty="0"/>
              <a:t> we </a:t>
            </a:r>
            <a:r>
              <a:rPr lang="en-GB" sz="1000" dirty="0" err="1"/>
              <a:t>ons</a:t>
            </a:r>
            <a:r>
              <a:rPr lang="en-GB" sz="1000" dirty="0"/>
              <a:t> </a:t>
            </a:r>
            <a:r>
              <a:rPr lang="en-GB" sz="1000" dirty="0" err="1"/>
              <a:t>sterk</a:t>
            </a:r>
            <a:r>
              <a:rPr lang="en-GB" sz="1000" dirty="0"/>
              <a:t> </a:t>
            </a:r>
            <a:r>
              <a:rPr lang="en-GB" sz="1000" dirty="0" err="1"/>
              <a:t>voor</a:t>
            </a:r>
            <a:r>
              <a:rPr lang="en-GB" sz="1000" dirty="0"/>
              <a:t> de </a:t>
            </a:r>
            <a:r>
              <a:rPr lang="en-GB" sz="1000" dirty="0" err="1"/>
              <a:t>opgave</a:t>
            </a:r>
            <a:r>
              <a:rPr lang="en-GB" sz="1000" dirty="0"/>
              <a:t>.</a:t>
            </a:r>
            <a:endParaRPr lang="nl-NL" sz="1000" dirty="0"/>
          </a:p>
          <a:p>
            <a:r>
              <a:rPr lang="en-GB" sz="1000" dirty="0"/>
              <a:t> </a:t>
            </a:r>
            <a:endParaRPr lang="nl-NL" sz="1000" dirty="0"/>
          </a:p>
          <a:p>
            <a:r>
              <a:rPr lang="en-GB" sz="2000" dirty="0"/>
              <a:t>6 </a:t>
            </a:r>
            <a:r>
              <a:rPr lang="en-GB" sz="2000" dirty="0" err="1"/>
              <a:t>een</a:t>
            </a:r>
            <a:r>
              <a:rPr lang="en-GB" sz="2000" dirty="0"/>
              <a:t> </a:t>
            </a:r>
            <a:r>
              <a:rPr lang="en-GB" sz="2000" dirty="0" err="1"/>
              <a:t>goed</a:t>
            </a:r>
            <a:r>
              <a:rPr lang="en-GB" sz="2000" dirty="0"/>
              <a:t> </a:t>
            </a:r>
            <a:r>
              <a:rPr lang="en-GB" sz="2000" dirty="0" err="1"/>
              <a:t>ontwerp</a:t>
            </a:r>
            <a:r>
              <a:rPr lang="en-GB" sz="2000" dirty="0"/>
              <a:t> </a:t>
            </a:r>
            <a:r>
              <a:rPr lang="en-GB" sz="2000" b="1" dirty="0" err="1"/>
              <a:t>klopt</a:t>
            </a:r>
            <a:r>
              <a:rPr lang="en-GB" sz="2000" b="1" dirty="0"/>
              <a:t> tot in het detail</a:t>
            </a:r>
            <a:r>
              <a:rPr lang="en-GB" sz="2000" dirty="0"/>
              <a:t>.</a:t>
            </a:r>
            <a:endParaRPr lang="nl-NL" sz="2000" dirty="0"/>
          </a:p>
          <a:p>
            <a:r>
              <a:rPr lang="en-GB" sz="1000" dirty="0" err="1"/>
              <a:t>Bouwen</a:t>
            </a:r>
            <a:r>
              <a:rPr lang="en-GB" sz="1000" dirty="0"/>
              <a:t> </a:t>
            </a:r>
            <a:r>
              <a:rPr lang="en-GB" sz="1000" dirty="0" err="1"/>
              <a:t>vraagt</a:t>
            </a:r>
            <a:r>
              <a:rPr lang="en-GB" sz="1000" dirty="0"/>
              <a:t> </a:t>
            </a:r>
            <a:r>
              <a:rPr lang="en-GB" sz="1000" dirty="0" err="1"/>
              <a:t>om</a:t>
            </a:r>
            <a:r>
              <a:rPr lang="en-GB" sz="1000" dirty="0"/>
              <a:t>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combinatie</a:t>
            </a:r>
            <a:r>
              <a:rPr lang="en-GB" sz="1000" dirty="0"/>
              <a:t> van </a:t>
            </a:r>
            <a:r>
              <a:rPr lang="en-GB" sz="1000" dirty="0" err="1"/>
              <a:t>kennis</a:t>
            </a:r>
            <a:r>
              <a:rPr lang="en-GB" sz="1000" dirty="0"/>
              <a:t> en </a:t>
            </a:r>
            <a:r>
              <a:rPr lang="en-GB" sz="1000" dirty="0" err="1"/>
              <a:t>creativiteit</a:t>
            </a:r>
            <a:r>
              <a:rPr lang="en-GB" sz="1000" dirty="0"/>
              <a:t>. Om </a:t>
            </a:r>
            <a:r>
              <a:rPr lang="en-GB" sz="1000" dirty="0" err="1"/>
              <a:t>een</a:t>
            </a:r>
            <a:r>
              <a:rPr lang="en-GB" sz="1000" dirty="0"/>
              <a:t> concept tot in het detail </a:t>
            </a:r>
            <a:r>
              <a:rPr lang="en-GB" sz="1000" dirty="0" err="1"/>
              <a:t>te</a:t>
            </a:r>
            <a:r>
              <a:rPr lang="en-GB" sz="1000" dirty="0"/>
              <a:t> </a:t>
            </a:r>
            <a:r>
              <a:rPr lang="en-GB" sz="1000" dirty="0" err="1"/>
              <a:t>kunnen</a:t>
            </a:r>
            <a:r>
              <a:rPr lang="en-GB" sz="1000" dirty="0"/>
              <a:t> </a:t>
            </a:r>
            <a:r>
              <a:rPr lang="en-GB" sz="1000" dirty="0" err="1"/>
              <a:t>voortzetten</a:t>
            </a:r>
            <a:r>
              <a:rPr lang="en-GB" sz="1000" dirty="0"/>
              <a:t> </a:t>
            </a:r>
            <a:r>
              <a:rPr lang="en-GB" sz="1000" dirty="0" err="1"/>
              <a:t>dien</a:t>
            </a:r>
            <a:r>
              <a:rPr lang="en-GB" sz="1000" dirty="0"/>
              <a:t> je </a:t>
            </a:r>
            <a:r>
              <a:rPr lang="en-GB" sz="1000" dirty="0" err="1"/>
              <a:t>vakmanschap</a:t>
            </a:r>
            <a:r>
              <a:rPr lang="en-GB" sz="1000" dirty="0"/>
              <a:t> </a:t>
            </a:r>
            <a:r>
              <a:rPr lang="en-GB" sz="1000" dirty="0" err="1"/>
              <a:t>te</a:t>
            </a:r>
            <a:r>
              <a:rPr lang="en-GB" sz="1000" dirty="0"/>
              <a:t> </a:t>
            </a:r>
            <a:r>
              <a:rPr lang="en-GB" sz="1000" dirty="0" err="1"/>
              <a:t>bezitten</a:t>
            </a:r>
            <a:r>
              <a:rPr lang="en-GB" sz="1000" dirty="0"/>
              <a:t>. Je </a:t>
            </a:r>
            <a:r>
              <a:rPr lang="en-GB" sz="1000" dirty="0" err="1"/>
              <a:t>dient</a:t>
            </a:r>
            <a:r>
              <a:rPr lang="en-GB" sz="1000" dirty="0"/>
              <a:t> </a:t>
            </a:r>
            <a:r>
              <a:rPr lang="en-GB" sz="1000" dirty="0" err="1"/>
              <a:t>oog</a:t>
            </a:r>
            <a:r>
              <a:rPr lang="en-GB" sz="1000" dirty="0"/>
              <a:t> </a:t>
            </a:r>
            <a:r>
              <a:rPr lang="en-GB" sz="1000" dirty="0" err="1"/>
              <a:t>te</a:t>
            </a:r>
            <a:r>
              <a:rPr lang="en-GB" sz="1000" dirty="0"/>
              <a:t> </a:t>
            </a:r>
            <a:r>
              <a:rPr lang="en-GB" sz="1000" dirty="0" err="1"/>
              <a:t>hebben</a:t>
            </a:r>
            <a:r>
              <a:rPr lang="en-GB" sz="1000" dirty="0"/>
              <a:t> van de </a:t>
            </a:r>
            <a:r>
              <a:rPr lang="en-GB" sz="1000" dirty="0" err="1"/>
              <a:t>problematiek</a:t>
            </a:r>
            <a:r>
              <a:rPr lang="en-GB" sz="1000" dirty="0"/>
              <a:t> op de </a:t>
            </a:r>
            <a:r>
              <a:rPr lang="en-GB" sz="1000" dirty="0" err="1"/>
              <a:t>bouwplaats</a:t>
            </a:r>
            <a:r>
              <a:rPr lang="en-GB" sz="1000" dirty="0"/>
              <a:t>. Hoe </a:t>
            </a:r>
            <a:r>
              <a:rPr lang="en-GB" sz="1000" dirty="0" err="1"/>
              <a:t>wordt</a:t>
            </a:r>
            <a:r>
              <a:rPr lang="en-GB" sz="1000" dirty="0"/>
              <a:t> </a:t>
            </a:r>
            <a:r>
              <a:rPr lang="en-GB" sz="1000" dirty="0" err="1"/>
              <a:t>iets</a:t>
            </a:r>
            <a:r>
              <a:rPr lang="en-GB" sz="1000" dirty="0"/>
              <a:t> </a:t>
            </a:r>
            <a:r>
              <a:rPr lang="en-GB" sz="1000" dirty="0" err="1"/>
              <a:t>werkelijk</a:t>
            </a:r>
            <a:r>
              <a:rPr lang="en-GB" sz="1000" dirty="0"/>
              <a:t> </a:t>
            </a:r>
            <a:r>
              <a:rPr lang="en-GB" sz="1000" dirty="0" err="1"/>
              <a:t>gemaakt</a:t>
            </a:r>
            <a:r>
              <a:rPr lang="en-GB" sz="1000" dirty="0"/>
              <a:t>, in </a:t>
            </a:r>
            <a:r>
              <a:rPr lang="en-GB" sz="1000" dirty="0" err="1"/>
              <a:t>welke</a:t>
            </a:r>
            <a:r>
              <a:rPr lang="en-GB" sz="1000" dirty="0"/>
              <a:t> </a:t>
            </a:r>
            <a:r>
              <a:rPr lang="en-GB" sz="1000" dirty="0" err="1"/>
              <a:t>volgorde</a:t>
            </a:r>
            <a:r>
              <a:rPr lang="en-GB" sz="1000" dirty="0"/>
              <a:t> en hoe </a:t>
            </a:r>
            <a:r>
              <a:rPr lang="en-GB" sz="1000" dirty="0" err="1"/>
              <a:t>wordt</a:t>
            </a:r>
            <a:r>
              <a:rPr lang="en-GB" sz="1000" dirty="0"/>
              <a:t> het </a:t>
            </a:r>
            <a:r>
              <a:rPr lang="en-GB" sz="1000" dirty="0" err="1"/>
              <a:t>onderhouden</a:t>
            </a:r>
            <a:r>
              <a:rPr lang="en-GB" sz="1000" dirty="0"/>
              <a:t>. </a:t>
            </a:r>
          </a:p>
          <a:p>
            <a:r>
              <a:rPr lang="en-GB" sz="1000" dirty="0"/>
              <a:t> </a:t>
            </a:r>
            <a:endParaRPr lang="nl-NL" sz="1000" dirty="0"/>
          </a:p>
          <a:p>
            <a:r>
              <a:rPr lang="en-GB" sz="2000" dirty="0"/>
              <a:t>7 </a:t>
            </a:r>
            <a:r>
              <a:rPr lang="en-GB" sz="2000" dirty="0" err="1"/>
              <a:t>een</a:t>
            </a:r>
            <a:r>
              <a:rPr lang="en-GB" sz="2000" dirty="0"/>
              <a:t> </a:t>
            </a:r>
            <a:r>
              <a:rPr lang="en-GB" sz="2000" dirty="0" err="1"/>
              <a:t>goed</a:t>
            </a:r>
            <a:r>
              <a:rPr lang="en-GB" sz="2000" dirty="0"/>
              <a:t> </a:t>
            </a:r>
            <a:r>
              <a:rPr lang="en-GB" sz="2000" dirty="0" err="1"/>
              <a:t>ontwerp</a:t>
            </a:r>
            <a:r>
              <a:rPr lang="en-GB" sz="2000" dirty="0"/>
              <a:t> is </a:t>
            </a:r>
            <a:r>
              <a:rPr lang="en-GB" sz="2000" b="1" dirty="0" err="1"/>
              <a:t>verrassend</a:t>
            </a:r>
            <a:r>
              <a:rPr lang="en-GB" sz="2000" dirty="0"/>
              <a:t>.</a:t>
            </a:r>
            <a:endParaRPr lang="nl-NL" sz="2000" dirty="0"/>
          </a:p>
          <a:p>
            <a:r>
              <a:rPr lang="en-GB" sz="1000" dirty="0"/>
              <a:t>Het is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uitdaging</a:t>
            </a:r>
            <a:r>
              <a:rPr lang="en-GB" sz="1000" dirty="0"/>
              <a:t> </a:t>
            </a:r>
            <a:r>
              <a:rPr lang="en-GB" sz="1000" dirty="0" err="1"/>
              <a:t>om</a:t>
            </a:r>
            <a:r>
              <a:rPr lang="en-GB" sz="1000" dirty="0"/>
              <a:t> met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verrassende</a:t>
            </a:r>
            <a:r>
              <a:rPr lang="en-GB" sz="1000" dirty="0"/>
              <a:t> </a:t>
            </a:r>
            <a:r>
              <a:rPr lang="en-GB" sz="1000" dirty="0" err="1"/>
              <a:t>oplossing</a:t>
            </a:r>
            <a:r>
              <a:rPr lang="en-GB" sz="1000" dirty="0"/>
              <a:t> </a:t>
            </a:r>
            <a:r>
              <a:rPr lang="en-GB" sz="1000" dirty="0" err="1"/>
              <a:t>te</a:t>
            </a:r>
            <a:r>
              <a:rPr lang="en-GB" sz="1000" dirty="0"/>
              <a:t> </a:t>
            </a:r>
            <a:r>
              <a:rPr lang="en-GB" sz="1000" dirty="0" err="1"/>
              <a:t>komen</a:t>
            </a:r>
            <a:r>
              <a:rPr lang="en-GB" sz="1000" dirty="0"/>
              <a:t> </a:t>
            </a:r>
            <a:r>
              <a:rPr lang="en-GB" sz="1000" dirty="0" err="1"/>
              <a:t>voor</a:t>
            </a:r>
            <a:r>
              <a:rPr lang="en-GB" sz="1000" dirty="0"/>
              <a:t> de </a:t>
            </a:r>
            <a:r>
              <a:rPr lang="en-GB" sz="1000" dirty="0" err="1"/>
              <a:t>opgave</a:t>
            </a:r>
            <a:r>
              <a:rPr lang="en-GB" sz="1000" dirty="0"/>
              <a:t> die de </a:t>
            </a:r>
            <a:r>
              <a:rPr lang="en-GB" sz="1000" dirty="0" err="1"/>
              <a:t>opdrachtgever</a:t>
            </a:r>
            <a:r>
              <a:rPr lang="en-GB" sz="1000" dirty="0"/>
              <a:t> </a:t>
            </a:r>
            <a:r>
              <a:rPr lang="en-GB" sz="1000" dirty="0" err="1"/>
              <a:t>aangereikt</a:t>
            </a:r>
            <a:r>
              <a:rPr lang="en-GB" sz="1000" dirty="0"/>
              <a:t> </a:t>
            </a:r>
            <a:r>
              <a:rPr lang="en-GB" sz="1000" dirty="0" err="1"/>
              <a:t>heeft</a:t>
            </a:r>
            <a:r>
              <a:rPr lang="en-GB" sz="1000" dirty="0"/>
              <a:t>.</a:t>
            </a:r>
          </a:p>
          <a:p>
            <a:r>
              <a:rPr lang="en-GB" sz="1000" dirty="0"/>
              <a:t>Elk project is </a:t>
            </a:r>
            <a:r>
              <a:rPr lang="en-GB" sz="1000" dirty="0" err="1"/>
              <a:t>een</a:t>
            </a:r>
            <a:r>
              <a:rPr lang="en-GB" sz="1000" dirty="0"/>
              <a:t> </a:t>
            </a:r>
            <a:r>
              <a:rPr lang="en-GB" sz="1000" dirty="0" err="1"/>
              <a:t>unicum</a:t>
            </a:r>
            <a:r>
              <a:rPr lang="en-GB" sz="1000" dirty="0"/>
              <a:t>.</a:t>
            </a:r>
            <a:endParaRPr lang="nl-NL" sz="1000" dirty="0"/>
          </a:p>
        </p:txBody>
      </p:sp>
      <p:pic>
        <p:nvPicPr>
          <p:cNvPr id="2" name="Afbeelding 1" descr="ontwerpen_A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8718" y="0"/>
            <a:ext cx="4085282" cy="4570751"/>
          </a:xfrm>
          <a:prstGeom prst="rect">
            <a:avLst/>
          </a:prstGeom>
        </p:spPr>
      </p:pic>
      <p:pic>
        <p:nvPicPr>
          <p:cNvPr id="7" name="Afbeelding 6" descr="532_large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8717" y="5056519"/>
            <a:ext cx="4085281" cy="180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03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varsseveld[1].preview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222474" y="1227517"/>
            <a:ext cx="6852958" cy="4408011"/>
          </a:xfrm>
          <a:prstGeom prst="rect">
            <a:avLst/>
          </a:prstGeom>
        </p:spPr>
      </p:pic>
      <p:pic>
        <p:nvPicPr>
          <p:cNvPr id="3" name="Afbeelding 2" descr="Schermafbeelding 2013-02-01 om 21.07.23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2848" y="5042"/>
            <a:ext cx="4581152" cy="3364259"/>
          </a:xfrm>
          <a:prstGeom prst="rect">
            <a:avLst/>
          </a:prstGeom>
        </p:spPr>
      </p:pic>
      <p:pic>
        <p:nvPicPr>
          <p:cNvPr id="4" name="Afbeelding 3" descr="Schermafbeelding 2013-02-01 om 21.07.23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9784" y="3484761"/>
            <a:ext cx="4584216" cy="337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31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afbeelding 2013-02-02 om 10.26.07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8244" y="598286"/>
            <a:ext cx="3035756" cy="3841635"/>
          </a:xfrm>
          <a:prstGeom prst="rect">
            <a:avLst/>
          </a:prstGeom>
        </p:spPr>
      </p:pic>
      <p:pic>
        <p:nvPicPr>
          <p:cNvPr id="3" name="Afbeelding 2" descr="Schermafbeelding 2013-02-02 om 10.26.07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75564"/>
            <a:ext cx="5557024" cy="679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93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45614" y="247928"/>
            <a:ext cx="58755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dirty="0"/>
          </a:p>
          <a:p>
            <a:r>
              <a:rPr lang="nl-NL" b="1" dirty="0"/>
              <a:t>Ruimtelijk en functionele eisen </a:t>
            </a:r>
          </a:p>
          <a:p>
            <a:r>
              <a:rPr lang="nl-NL" dirty="0">
                <a:latin typeface="Wingdings"/>
              </a:rPr>
              <a:t> </a:t>
            </a:r>
            <a:r>
              <a:rPr lang="nl-NL" dirty="0"/>
              <a:t>Aantal benodigde ruimten </a:t>
            </a:r>
          </a:p>
          <a:p>
            <a:r>
              <a:rPr lang="nl-NL" dirty="0">
                <a:latin typeface="Wingdings"/>
              </a:rPr>
              <a:t> </a:t>
            </a:r>
            <a:r>
              <a:rPr lang="nl-NL" dirty="0"/>
              <a:t>Afmetingen ruimte </a:t>
            </a:r>
          </a:p>
          <a:p>
            <a:r>
              <a:rPr lang="nl-NL" dirty="0">
                <a:latin typeface="Wingdings"/>
              </a:rPr>
              <a:t> </a:t>
            </a:r>
            <a:r>
              <a:rPr lang="nl-NL" dirty="0"/>
              <a:t>relatieschema </a:t>
            </a:r>
          </a:p>
          <a:p>
            <a:pPr marL="285750" indent="-285750">
              <a:buFont typeface="Wingdings" charset="0"/>
              <a:buChar char="§"/>
            </a:pPr>
            <a:r>
              <a:rPr lang="nl-NL" dirty="0"/>
              <a:t> Verkeersruimte en noodzakelijke verkeersmiddelen </a:t>
            </a:r>
            <a:endParaRPr lang="nl-NL" dirty="0">
              <a:latin typeface="Wingdings"/>
            </a:endParaRPr>
          </a:p>
          <a:p>
            <a:r>
              <a:rPr lang="nl-NL" dirty="0">
                <a:latin typeface="Wingdings"/>
              </a:rPr>
              <a:t> </a:t>
            </a:r>
            <a:r>
              <a:rPr lang="nl-NL" dirty="0"/>
              <a:t>Voorzieningen per ruimte </a:t>
            </a:r>
          </a:p>
          <a:p>
            <a:pPr marL="285750" indent="-285750">
              <a:buFont typeface="Wingdings" charset="0"/>
              <a:buChar char="§"/>
            </a:pPr>
            <a:endParaRPr lang="nl-NL" dirty="0"/>
          </a:p>
        </p:txBody>
      </p:sp>
      <p:pic>
        <p:nvPicPr>
          <p:cNvPr id="8" name="Afbeelding 7" descr="Screen-Shot-2012-03-05-at-10.28.10-670x424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863" y="608550"/>
            <a:ext cx="3077736" cy="1947702"/>
          </a:xfrm>
          <a:prstGeom prst="rect">
            <a:avLst/>
          </a:prstGeom>
        </p:spPr>
      </p:pic>
      <p:pic>
        <p:nvPicPr>
          <p:cNvPr id="3" name="Afbeelding 2" descr="Schermafbeelding 2013-02-07 om 07.17.21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15" y="2922335"/>
            <a:ext cx="8113972" cy="379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0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45614" y="247928"/>
            <a:ext cx="58755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dirty="0"/>
          </a:p>
          <a:p>
            <a:r>
              <a:rPr lang="nl-NL" b="1" dirty="0"/>
              <a:t>Ruimtelijk en functionele eisen </a:t>
            </a:r>
          </a:p>
          <a:p>
            <a:r>
              <a:rPr lang="nl-NL" dirty="0">
                <a:latin typeface="Wingdings"/>
              </a:rPr>
              <a:t> </a:t>
            </a:r>
            <a:r>
              <a:rPr lang="nl-NL" dirty="0"/>
              <a:t>Aantal benodigde ruimten </a:t>
            </a:r>
          </a:p>
          <a:p>
            <a:r>
              <a:rPr lang="nl-NL" dirty="0">
                <a:latin typeface="Wingdings"/>
              </a:rPr>
              <a:t> </a:t>
            </a:r>
            <a:r>
              <a:rPr lang="nl-NL" dirty="0"/>
              <a:t>Afmetingen ruimte </a:t>
            </a:r>
          </a:p>
          <a:p>
            <a:r>
              <a:rPr lang="nl-NL" dirty="0">
                <a:latin typeface="Wingdings"/>
              </a:rPr>
              <a:t> </a:t>
            </a:r>
            <a:r>
              <a:rPr lang="nl-NL" dirty="0"/>
              <a:t>relatieschema </a:t>
            </a:r>
          </a:p>
          <a:p>
            <a:pPr marL="285750" indent="-285750">
              <a:buFont typeface="Wingdings" charset="0"/>
              <a:buChar char="§"/>
            </a:pPr>
            <a:r>
              <a:rPr lang="nl-NL" dirty="0"/>
              <a:t> Verkeersruimte en noodzakelijke verkeersmiddelen </a:t>
            </a:r>
            <a:endParaRPr lang="nl-NL" dirty="0">
              <a:latin typeface="Wingdings"/>
            </a:endParaRPr>
          </a:p>
          <a:p>
            <a:r>
              <a:rPr lang="nl-NL" dirty="0">
                <a:latin typeface="Wingdings"/>
              </a:rPr>
              <a:t> </a:t>
            </a:r>
            <a:r>
              <a:rPr lang="nl-NL" dirty="0"/>
              <a:t>Voorzieningen per ruimte </a:t>
            </a:r>
          </a:p>
          <a:p>
            <a:pPr marL="285750" indent="-285750">
              <a:buFont typeface="Wingdings" charset="0"/>
              <a:buChar char="§"/>
            </a:pPr>
            <a:endParaRPr lang="nl-NL" dirty="0"/>
          </a:p>
        </p:txBody>
      </p:sp>
      <p:pic>
        <p:nvPicPr>
          <p:cNvPr id="7" name="Afbeelding 6" descr="Screen-Shot-2012-03-05-at-10.28.34-670x476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599" y="3404727"/>
            <a:ext cx="8509000" cy="3453273"/>
          </a:xfrm>
          <a:prstGeom prst="rect">
            <a:avLst/>
          </a:prstGeom>
        </p:spPr>
      </p:pic>
      <p:pic>
        <p:nvPicPr>
          <p:cNvPr id="8" name="Afbeelding 7" descr="Screen-Shot-2012-03-05-at-10.28.10-670x42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863" y="608550"/>
            <a:ext cx="3077736" cy="194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62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l-vlekkenplan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020" y="157505"/>
            <a:ext cx="4198955" cy="3768099"/>
          </a:xfrm>
          <a:prstGeom prst="rect">
            <a:avLst/>
          </a:prstGeom>
        </p:spPr>
      </p:pic>
      <p:pic>
        <p:nvPicPr>
          <p:cNvPr id="4" name="Afbeelding 3" descr="Al-vlekkenplan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3" t="-1050"/>
          <a:stretch/>
        </p:blipFill>
        <p:spPr>
          <a:xfrm>
            <a:off x="165020" y="4762068"/>
            <a:ext cx="1070517" cy="1899823"/>
          </a:xfrm>
          <a:prstGeom prst="rect">
            <a:avLst/>
          </a:prstGeom>
        </p:spPr>
      </p:pic>
      <p:pic>
        <p:nvPicPr>
          <p:cNvPr id="5" name="Afbeelding 4" descr="Concept_Page_7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7822" y="157507"/>
            <a:ext cx="4143199" cy="3736442"/>
          </a:xfrm>
          <a:prstGeom prst="rect">
            <a:avLst/>
          </a:prstGeom>
        </p:spPr>
      </p:pic>
      <p:pic>
        <p:nvPicPr>
          <p:cNvPr id="2" name="Afbeelding 1" descr="vlekkenplanne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380" y="4762068"/>
            <a:ext cx="7169143" cy="189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14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vlekkenplannen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606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05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6wnal51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Afbeelding 4" descr="fgk5b6s1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859" y="236442"/>
            <a:ext cx="2938673" cy="22615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04256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67335" y="304393"/>
            <a:ext cx="587031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rgbClr val="0000FF"/>
                </a:solidFill>
              </a:rPr>
              <a:t>EISEN</a:t>
            </a:r>
            <a:r>
              <a:rPr lang="nl-NL" sz="3200" dirty="0"/>
              <a:t>:   O</a:t>
            </a:r>
            <a:r>
              <a:rPr lang="nl-NL" dirty="0"/>
              <a:t> (oppervlakte) 	</a:t>
            </a:r>
            <a:r>
              <a:rPr lang="nl-NL" sz="3200" dirty="0"/>
              <a:t>&lt; 123 m2</a:t>
            </a:r>
          </a:p>
          <a:p>
            <a:r>
              <a:rPr lang="nl-NL" sz="3200" dirty="0"/>
              <a:t>			H </a:t>
            </a:r>
            <a:r>
              <a:rPr lang="nl-NL" dirty="0"/>
              <a:t>(hoogte) </a:t>
            </a:r>
            <a:r>
              <a:rPr lang="nl-NL" sz="3200" dirty="0"/>
              <a:t>		&lt; 10 m2</a:t>
            </a:r>
          </a:p>
          <a:p>
            <a:r>
              <a:rPr lang="nl-NL" sz="3200" dirty="0"/>
              <a:t>			F </a:t>
            </a:r>
            <a:r>
              <a:rPr lang="nl-NL" dirty="0"/>
              <a:t>(euro) </a:t>
            </a:r>
            <a:r>
              <a:rPr lang="nl-NL" sz="3200" dirty="0"/>
              <a:t>			&lt; 345.000 €</a:t>
            </a:r>
          </a:p>
          <a:p>
            <a:r>
              <a:rPr lang="nl-NL" sz="3200" dirty="0"/>
              <a:t>			A </a:t>
            </a:r>
            <a:r>
              <a:rPr lang="nl-NL" dirty="0"/>
              <a:t>(terrein) </a:t>
            </a:r>
            <a:r>
              <a:rPr lang="nl-NL" sz="3200" dirty="0"/>
              <a:t>		&gt; 50 %, &lt; 70 %</a:t>
            </a:r>
          </a:p>
          <a:p>
            <a:r>
              <a:rPr lang="nl-NL" sz="3200" dirty="0"/>
              <a:t>			E</a:t>
            </a:r>
            <a:r>
              <a:rPr lang="nl-NL" dirty="0"/>
              <a:t> (energie) 		</a:t>
            </a:r>
            <a:r>
              <a:rPr lang="nl-NL" sz="3200" dirty="0"/>
              <a:t>&lt; 500 €</a:t>
            </a:r>
          </a:p>
          <a:p>
            <a:r>
              <a:rPr lang="nl-NL" sz="3200" dirty="0"/>
              <a:t>			S </a:t>
            </a:r>
            <a:r>
              <a:rPr lang="nl-NL" dirty="0"/>
              <a:t>(aantal) 		</a:t>
            </a:r>
            <a:r>
              <a:rPr lang="nl-NL" sz="3200" dirty="0"/>
              <a:t>&gt; 35 woningen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367335" y="3605673"/>
            <a:ext cx="864651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>
                <a:solidFill>
                  <a:srgbClr val="0000FF"/>
                </a:solidFill>
              </a:rPr>
              <a:t>FORMULE</a:t>
            </a:r>
            <a:r>
              <a:rPr lang="nl-NL" sz="3200" dirty="0"/>
              <a:t>	:	</a:t>
            </a:r>
          </a:p>
          <a:p>
            <a:r>
              <a:rPr lang="nl-NL" sz="3200" dirty="0"/>
              <a:t>O + H + F + A + E + S </a:t>
            </a:r>
            <a:r>
              <a:rPr lang="nl-NL" dirty="0"/>
              <a:t> =  </a:t>
            </a:r>
            <a:r>
              <a:rPr lang="nl-NL" sz="3200" b="1" dirty="0">
                <a:solidFill>
                  <a:srgbClr val="FF0000"/>
                </a:solidFill>
              </a:rPr>
              <a:t>FOUT</a:t>
            </a:r>
            <a:r>
              <a:rPr lang="nl-NL" sz="3200" b="1" dirty="0"/>
              <a:t> 	</a:t>
            </a:r>
            <a:r>
              <a:rPr lang="nl-NL" sz="3200" dirty="0">
                <a:solidFill>
                  <a:srgbClr val="FF0000"/>
                </a:solidFill>
              </a:rPr>
              <a:t>niet </a:t>
            </a:r>
            <a:r>
              <a:rPr lang="nl-NL" sz="3200" b="1" dirty="0">
                <a:solidFill>
                  <a:srgbClr val="FF0000"/>
                </a:solidFill>
              </a:rPr>
              <a:t>AKKOORD</a:t>
            </a:r>
            <a:endParaRPr lang="nl-NL" sz="3200" b="1" dirty="0"/>
          </a:p>
          <a:p>
            <a:r>
              <a:rPr lang="nl-NL" sz="3200" dirty="0"/>
              <a:t>O + H + F + A + E + S </a:t>
            </a:r>
            <a:r>
              <a:rPr lang="nl-NL" dirty="0"/>
              <a:t> =  </a:t>
            </a:r>
            <a:r>
              <a:rPr lang="nl-NL" sz="3200" b="1" dirty="0">
                <a:solidFill>
                  <a:srgbClr val="008000"/>
                </a:solidFill>
              </a:rPr>
              <a:t>GOED</a:t>
            </a:r>
            <a:r>
              <a:rPr lang="nl-NL" sz="3200" b="1" dirty="0"/>
              <a:t>  	</a:t>
            </a:r>
            <a:r>
              <a:rPr lang="nl-NL" sz="3200" dirty="0">
                <a:solidFill>
                  <a:srgbClr val="FF0000"/>
                </a:solidFill>
              </a:rPr>
              <a:t>niet </a:t>
            </a:r>
            <a:r>
              <a:rPr lang="nl-NL" sz="3200" b="1" dirty="0">
                <a:solidFill>
                  <a:srgbClr val="FF0000"/>
                </a:solidFill>
              </a:rPr>
              <a:t>AKKOORD</a:t>
            </a:r>
          </a:p>
          <a:p>
            <a:endParaRPr lang="nl-NL" sz="3200" dirty="0"/>
          </a:p>
          <a:p>
            <a:r>
              <a:rPr lang="nl-NL" sz="3200" dirty="0"/>
              <a:t>O + H + F + A + E + S </a:t>
            </a:r>
            <a:r>
              <a:rPr lang="nl-NL" dirty="0"/>
              <a:t> =  </a:t>
            </a:r>
            <a:r>
              <a:rPr lang="nl-NL" sz="3200" b="1" dirty="0">
                <a:solidFill>
                  <a:srgbClr val="FF0000"/>
                </a:solidFill>
              </a:rPr>
              <a:t>FOUT</a:t>
            </a:r>
            <a:r>
              <a:rPr lang="nl-NL" sz="3200" b="1" dirty="0"/>
              <a:t>  	</a:t>
            </a:r>
            <a:r>
              <a:rPr lang="nl-NL" sz="3200" dirty="0"/>
              <a:t>maar </a:t>
            </a:r>
            <a:r>
              <a:rPr lang="nl-NL" sz="3200" dirty="0">
                <a:solidFill>
                  <a:srgbClr val="008000"/>
                </a:solidFill>
              </a:rPr>
              <a:t>wel </a:t>
            </a:r>
            <a:r>
              <a:rPr lang="nl-NL" sz="3200" b="1" dirty="0">
                <a:solidFill>
                  <a:srgbClr val="008000"/>
                </a:solidFill>
              </a:rPr>
              <a:t>AKKOORD</a:t>
            </a:r>
          </a:p>
          <a:p>
            <a:r>
              <a:rPr lang="nl-NL" sz="3200" dirty="0"/>
              <a:t>O + H + F + A + E + S </a:t>
            </a:r>
            <a:r>
              <a:rPr lang="nl-NL" dirty="0"/>
              <a:t> =  </a:t>
            </a:r>
            <a:r>
              <a:rPr lang="nl-NL" sz="3200" b="1" dirty="0">
                <a:solidFill>
                  <a:srgbClr val="008000"/>
                </a:solidFill>
              </a:rPr>
              <a:t>GOED</a:t>
            </a:r>
            <a:r>
              <a:rPr lang="nl-NL" sz="3200" b="1" dirty="0"/>
              <a:t>  	</a:t>
            </a:r>
            <a:r>
              <a:rPr lang="nl-NL" sz="3200" dirty="0"/>
              <a:t>en </a:t>
            </a:r>
            <a:r>
              <a:rPr lang="nl-NL" sz="3200" b="1" dirty="0">
                <a:solidFill>
                  <a:srgbClr val="008000"/>
                </a:solidFill>
              </a:rPr>
              <a:t>AKKOORD</a:t>
            </a:r>
          </a:p>
          <a:p>
            <a:endParaRPr lang="nl-NL" sz="3200" b="1" dirty="0"/>
          </a:p>
        </p:txBody>
      </p:sp>
      <p:pic>
        <p:nvPicPr>
          <p:cNvPr id="4" name="Afbeelding 3" descr="Фон, формулы, законы, знаки, символы, вычисления, математика, 2560x160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2581" y="304393"/>
            <a:ext cx="2521272" cy="29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22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afbeelding 2013-02-02 om 10.24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95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10035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01318" cy="1763373"/>
          </a:xfrm>
          <a:prstGeom prst="rect">
            <a:avLst/>
          </a:prstGeom>
        </p:spPr>
      </p:pic>
      <p:pic>
        <p:nvPicPr>
          <p:cNvPr id="5" name="Afbeelding 4" descr="060260 BGG 06bh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1607" y="262407"/>
            <a:ext cx="4294321" cy="6056347"/>
          </a:xfrm>
          <a:prstGeom prst="rect">
            <a:avLst/>
          </a:prstGeom>
        </p:spPr>
      </p:pic>
      <p:pic>
        <p:nvPicPr>
          <p:cNvPr id="6" name="Afbeelding 5" descr="060260 GEVELS Z+O 06bh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0804"/>
            <a:ext cx="4240088" cy="2393150"/>
          </a:xfrm>
          <a:prstGeom prst="rect">
            <a:avLst/>
          </a:prstGeom>
        </p:spPr>
      </p:pic>
      <p:pic>
        <p:nvPicPr>
          <p:cNvPr id="7" name="Afbeelding 6" descr="060260 GEVELS N+W 06bh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3374" y="1920816"/>
            <a:ext cx="4701879" cy="23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9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P101000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173951"/>
            <a:ext cx="3306444" cy="2479832"/>
          </a:xfrm>
          <a:prstGeom prst="rect">
            <a:avLst/>
          </a:prstGeom>
        </p:spPr>
      </p:pic>
      <p:pic>
        <p:nvPicPr>
          <p:cNvPr id="6" name="Afbeelding 5" descr="P101000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306443" cy="2025780"/>
          </a:xfrm>
          <a:prstGeom prst="rect">
            <a:avLst/>
          </a:prstGeom>
        </p:spPr>
      </p:pic>
      <p:pic>
        <p:nvPicPr>
          <p:cNvPr id="7" name="Afbeelding 6" descr="P1010007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3932965" y="0"/>
            <a:ext cx="5211036" cy="6858000"/>
          </a:xfrm>
          <a:prstGeom prst="rect">
            <a:avLst/>
          </a:prstGeom>
        </p:spPr>
      </p:pic>
      <p:pic>
        <p:nvPicPr>
          <p:cNvPr id="9" name="Afbeelding 8" descr="P1010027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4799224"/>
            <a:ext cx="3306442" cy="205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21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Kalfsbeek nieuwe situatie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820642"/>
          </a:xfrm>
          <a:prstGeom prst="rect">
            <a:avLst/>
          </a:prstGeom>
        </p:spPr>
      </p:pic>
      <p:pic>
        <p:nvPicPr>
          <p:cNvPr id="3" name="Afbeelding 2" descr="2725_Aan Zee Oostvoorne_emma_C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31920"/>
            <a:ext cx="914400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97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21513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19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afbeelding 2013-02-02 om 10.26.29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0" t="1155" r="870" b="1290"/>
          <a:stretch/>
        </p:blipFill>
        <p:spPr>
          <a:xfrm>
            <a:off x="209905" y="251910"/>
            <a:ext cx="8742556" cy="635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49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groen label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679" y="524814"/>
            <a:ext cx="1968992" cy="1919619"/>
          </a:xfrm>
          <a:prstGeom prst="rect">
            <a:avLst/>
          </a:prstGeom>
        </p:spPr>
      </p:pic>
      <p:pic>
        <p:nvPicPr>
          <p:cNvPr id="6" name="Afbeelding 5" descr="reduc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923" y="225860"/>
            <a:ext cx="2979981" cy="2079685"/>
          </a:xfrm>
          <a:prstGeom prst="rect">
            <a:avLst/>
          </a:prstGeom>
        </p:spPr>
      </p:pic>
      <p:pic>
        <p:nvPicPr>
          <p:cNvPr id="7" name="Afbeelding 6" descr="trias_energetica.jp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163312"/>
            <a:ext cx="9143999" cy="3694688"/>
          </a:xfrm>
          <a:prstGeom prst="rect">
            <a:avLst/>
          </a:prstGeom>
        </p:spPr>
      </p:pic>
      <p:pic>
        <p:nvPicPr>
          <p:cNvPr id="2" name="Afbeelding 1" descr="c2c1.jp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2541" y="524814"/>
            <a:ext cx="2765464" cy="207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954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Schermafbeelding 2013-02-02 om 10.25.23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4552175"/>
          </a:xfrm>
          <a:prstGeom prst="rect">
            <a:avLst/>
          </a:prstGeom>
        </p:spPr>
      </p:pic>
      <p:pic>
        <p:nvPicPr>
          <p:cNvPr id="4" name="Afbeelding 3" descr="Schermafbeelding 2013-02-02 om 10.25.23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9531" y="4541826"/>
            <a:ext cx="3164540" cy="1712381"/>
          </a:xfrm>
          <a:prstGeom prst="rect">
            <a:avLst/>
          </a:prstGeom>
        </p:spPr>
      </p:pic>
      <p:pic>
        <p:nvPicPr>
          <p:cNvPr id="5" name="Afbeelding 4" descr="Schermafbeelding 2013-02-02 om 10.25.23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411" y="5951385"/>
            <a:ext cx="3962181" cy="787220"/>
          </a:xfrm>
          <a:prstGeom prst="rect">
            <a:avLst/>
          </a:prstGeom>
        </p:spPr>
      </p:pic>
      <p:pic>
        <p:nvPicPr>
          <p:cNvPr id="2" name="Afbeelding 1" descr="1331_lar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5768" y="4541826"/>
            <a:ext cx="3088232" cy="231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43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speeldoos-01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6795" y="4083049"/>
            <a:ext cx="4617205" cy="2774951"/>
          </a:xfrm>
          <a:prstGeom prst="rect">
            <a:avLst/>
          </a:prstGeom>
        </p:spPr>
      </p:pic>
      <p:pic>
        <p:nvPicPr>
          <p:cNvPr id="2" name="Afbeelding 1" descr="project_duiven_intro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407541" cy="2525353"/>
          </a:xfrm>
          <a:prstGeom prst="rect">
            <a:avLst/>
          </a:prstGeom>
        </p:spPr>
      </p:pic>
      <p:pic>
        <p:nvPicPr>
          <p:cNvPr id="3" name="Afbeelding 2" descr="project_Nordrhein_Westfalen_in.jp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0721" y="-7306"/>
            <a:ext cx="2983279" cy="2532659"/>
          </a:xfrm>
          <a:prstGeom prst="rect">
            <a:avLst/>
          </a:prstGeom>
        </p:spPr>
      </p:pic>
      <p:pic>
        <p:nvPicPr>
          <p:cNvPr id="7" name="Afbeelding 6" descr="1331_large.jpg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83049"/>
            <a:ext cx="3931822" cy="2774951"/>
          </a:xfrm>
          <a:prstGeom prst="rect">
            <a:avLst/>
          </a:prstGeom>
        </p:spPr>
      </p:pic>
      <p:pic>
        <p:nvPicPr>
          <p:cNvPr id="8" name="Afbeelding 7" descr="koffiekan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69"/>
          <a:stretch/>
        </p:blipFill>
        <p:spPr>
          <a:xfrm flipH="1">
            <a:off x="6764686" y="2759315"/>
            <a:ext cx="737619" cy="1148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Afbeelding 8" descr="koffiekan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69242" y="2759315"/>
            <a:ext cx="751262" cy="1148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Afbeelding 9" descr="1611.jpg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2186" y="419849"/>
            <a:ext cx="1847733" cy="26549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Afbeelding 12" descr="koffiekan.jp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8"/>
          <a:stretch/>
        </p:blipFill>
        <p:spPr>
          <a:xfrm flipH="1">
            <a:off x="333687" y="2759315"/>
            <a:ext cx="751262" cy="1145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Afbeelding 13" descr="koffiekan.jp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980825" y="2759315"/>
            <a:ext cx="693899" cy="1145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382106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afbeelding 2013-02-02 om 10.31.0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61" r="1363" b="130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7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afbeelding 2013-02-02 om 10.30.34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6263"/>
            <a:ext cx="9161290" cy="613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875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afbeelding 2013-02-02 om 10.30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6377"/>
            <a:ext cx="9144000" cy="619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36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afbeelding 2013-02-02 om 10.29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445"/>
            <a:ext cx="9144000" cy="641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586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afbeelding 2013-02-02 om 10.29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1910"/>
            <a:ext cx="9144000" cy="642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00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921_larg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0"/>
          <a:stretch/>
        </p:blipFill>
        <p:spPr>
          <a:xfrm>
            <a:off x="5016738" y="3632456"/>
            <a:ext cx="4127262" cy="3225544"/>
          </a:xfrm>
          <a:prstGeom prst="rect">
            <a:avLst/>
          </a:prstGeom>
        </p:spPr>
      </p:pic>
      <p:pic>
        <p:nvPicPr>
          <p:cNvPr id="4" name="Afbeelding 3" descr="_MG_6393kopie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0832" y="-1"/>
            <a:ext cx="4873168" cy="3486592"/>
          </a:xfrm>
          <a:prstGeom prst="rect">
            <a:avLst/>
          </a:prstGeom>
        </p:spPr>
      </p:pic>
      <p:pic>
        <p:nvPicPr>
          <p:cNvPr id="9" name="Afbeelding 8" descr="IMG_7262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4100855" cy="3486592"/>
          </a:xfrm>
          <a:prstGeom prst="rect">
            <a:avLst/>
          </a:prstGeom>
        </p:spPr>
      </p:pic>
      <p:pic>
        <p:nvPicPr>
          <p:cNvPr id="2" name="Afbeelding 1" descr="Woonschuur-Happel-Cornelisse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632456"/>
            <a:ext cx="4838317" cy="322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054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afbeelding 2013-02-02 om 10.29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9926"/>
            <a:ext cx="9144000" cy="635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83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afbeelding 2013-02-02 om 10.28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885"/>
            <a:ext cx="9144000" cy="637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306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afbeelding 2013-02-02 om 10.28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9596"/>
            <a:ext cx="9144000" cy="646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794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afbeelding 2013-02-02 om 10.28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1414"/>
            <a:ext cx="9144000" cy="646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854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afbeelding 2013-02-02 om 10.27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0918"/>
            <a:ext cx="9144000" cy="643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475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afbeelding 2013-02-02 om 10.27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8052"/>
            <a:ext cx="9144000" cy="635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783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afbeelding 2013-02-02 om 10.26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3821"/>
            <a:ext cx="9144000" cy="58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010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afbeelding 2013-02-02 om 10.25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9161"/>
            <a:ext cx="9144000" cy="547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520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vragen wegwijzer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" y="714"/>
            <a:ext cx="9143047" cy="4785585"/>
          </a:xfrm>
          <a:prstGeom prst="rect">
            <a:avLst/>
          </a:prstGeom>
        </p:spPr>
      </p:pic>
      <p:pic>
        <p:nvPicPr>
          <p:cNvPr id="3" name="Afbeelding 2" descr="BorselePeloton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" y="4869702"/>
            <a:ext cx="9143047" cy="198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340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01130.jh.schets2-1024x74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290" y="1673620"/>
            <a:ext cx="5960327" cy="43596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5870736"/>
            <a:ext cx="7772400" cy="987264"/>
          </a:xfrm>
        </p:spPr>
        <p:txBody>
          <a:bodyPr/>
          <a:lstStyle/>
          <a:p>
            <a:r>
              <a:rPr lang="nl-NL" dirty="0"/>
              <a:t>ONTWERPEN = VERWERPEN</a:t>
            </a:r>
          </a:p>
        </p:txBody>
      </p:sp>
      <p:pic>
        <p:nvPicPr>
          <p:cNvPr id="4" name="Afbeelding 3" descr="vragen wegwijzer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242" y="0"/>
            <a:ext cx="9166242" cy="135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28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bril op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81"/>
          <a:stretch/>
        </p:blipFill>
        <p:spPr>
          <a:xfrm>
            <a:off x="-519559" y="0"/>
            <a:ext cx="966355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0412"/>
            <a:ext cx="9144000" cy="1470025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/>
              <a:t>kijken met de bril van de opdrachtgever</a:t>
            </a:r>
            <a:br>
              <a:rPr lang="nl-NL" dirty="0"/>
            </a:br>
            <a:r>
              <a:rPr lang="nl-NL" dirty="0"/>
              <a:t>=</a:t>
            </a:r>
            <a:br>
              <a:rPr lang="nl-NL" dirty="0"/>
            </a:br>
            <a:r>
              <a:rPr lang="nl-NL" dirty="0"/>
              <a:t>ontwerpen</a:t>
            </a:r>
          </a:p>
        </p:txBody>
      </p:sp>
    </p:spTree>
    <p:extLst>
      <p:ext uri="{BB962C8B-B14F-4D97-AF65-F5344CB8AC3E}">
        <p14:creationId xmlns:p14="http://schemas.microsoft.com/office/powerpoint/2010/main" val="39963254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0421847-zittend-in-een-stoel-met-een-megafoon-filmregisseu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0412"/>
            <a:ext cx="4403486" cy="4403486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1" y="5559274"/>
            <a:ext cx="9144000" cy="676690"/>
          </a:xfrm>
        </p:spPr>
        <p:txBody>
          <a:bodyPr>
            <a:normAutofit fontScale="90000"/>
          </a:bodyPr>
          <a:lstStyle/>
          <a:p>
            <a:r>
              <a:rPr lang="nl-NL" dirty="0"/>
              <a:t>van geregisseerd worden &gt; ……………..….</a:t>
            </a:r>
          </a:p>
        </p:txBody>
      </p:sp>
    </p:spTree>
    <p:extLst>
      <p:ext uri="{BB962C8B-B14F-4D97-AF65-F5344CB8AC3E}">
        <p14:creationId xmlns:p14="http://schemas.microsoft.com/office/powerpoint/2010/main" val="13825997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13436242-stoel-regisseur-film-klepel-en-een-megafoon-op-witte-achtergro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4486980" cy="4486980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1" y="5559274"/>
            <a:ext cx="9144000" cy="676690"/>
          </a:xfrm>
        </p:spPr>
        <p:txBody>
          <a:bodyPr>
            <a:normAutofit fontScale="90000"/>
          </a:bodyPr>
          <a:lstStyle/>
          <a:p>
            <a:r>
              <a:rPr lang="nl-NL" dirty="0"/>
              <a:t>………………………….  &gt; eigen regisseur</a:t>
            </a:r>
          </a:p>
        </p:txBody>
      </p:sp>
    </p:spTree>
    <p:extLst>
      <p:ext uri="{BB962C8B-B14F-4D97-AF65-F5344CB8AC3E}">
        <p14:creationId xmlns:p14="http://schemas.microsoft.com/office/powerpoint/2010/main" val="3095902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hoofd ide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5575" y="5178263"/>
            <a:ext cx="1530913" cy="1553177"/>
          </a:xfrm>
          <a:prstGeom prst="rect">
            <a:avLst/>
          </a:prstGeom>
        </p:spPr>
      </p:pic>
      <p:pic>
        <p:nvPicPr>
          <p:cNvPr id="3" name="Afbeelding 2" descr="locatie 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8558" y="2473"/>
            <a:ext cx="1578119" cy="1594001"/>
          </a:xfrm>
          <a:prstGeom prst="rect">
            <a:avLst/>
          </a:prstGeom>
        </p:spPr>
      </p:pic>
      <p:pic>
        <p:nvPicPr>
          <p:cNvPr id="6" name="Afbeelding 5" descr="regels 1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1025" y="2473"/>
            <a:ext cx="1585838" cy="1594002"/>
          </a:xfrm>
          <a:prstGeom prst="rect">
            <a:avLst/>
          </a:prstGeom>
        </p:spPr>
      </p:pic>
      <p:pic>
        <p:nvPicPr>
          <p:cNvPr id="7" name="Afbeelding 6" descr="trechter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5575" y="3649911"/>
            <a:ext cx="1530913" cy="1448220"/>
          </a:xfrm>
          <a:prstGeom prst="rect">
            <a:avLst/>
          </a:prstGeom>
        </p:spPr>
      </p:pic>
      <p:pic>
        <p:nvPicPr>
          <p:cNvPr id="8" name="Afbeelding 7" descr="Werking zonne energie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7642" y="1797830"/>
            <a:ext cx="2390763" cy="1747118"/>
          </a:xfrm>
          <a:prstGeom prst="rect">
            <a:avLst/>
          </a:prstGeom>
        </p:spPr>
      </p:pic>
      <p:pic>
        <p:nvPicPr>
          <p:cNvPr id="9" name="Afbeelding 8" descr="PVE2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5463" y="0"/>
            <a:ext cx="2511661" cy="1596474"/>
          </a:xfrm>
          <a:prstGeom prst="rect">
            <a:avLst/>
          </a:prstGeom>
        </p:spPr>
      </p:pic>
      <p:pic>
        <p:nvPicPr>
          <p:cNvPr id="10" name="Afbeelding 9" descr="geld.jp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722" y="0"/>
            <a:ext cx="1412278" cy="1596474"/>
          </a:xfrm>
          <a:prstGeom prst="rect">
            <a:avLst/>
          </a:prstGeom>
        </p:spPr>
      </p:pic>
      <p:pic>
        <p:nvPicPr>
          <p:cNvPr id="12" name="Afbeelding 11" descr="installaties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97830"/>
            <a:ext cx="1300437" cy="1732662"/>
          </a:xfrm>
          <a:prstGeom prst="rect">
            <a:avLst/>
          </a:prstGeom>
        </p:spPr>
      </p:pic>
      <p:pic>
        <p:nvPicPr>
          <p:cNvPr id="13" name="Afbeelding 12" descr="Schilderwerk.jp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3409" y="1797830"/>
            <a:ext cx="2290592" cy="1736037"/>
          </a:xfrm>
          <a:prstGeom prst="rect">
            <a:avLst/>
          </a:prstGeom>
        </p:spPr>
      </p:pic>
      <p:pic>
        <p:nvPicPr>
          <p:cNvPr id="14" name="Afbeelding 13" descr="opdrachtgever.jpg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32309" cy="1596474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532309" y="5751956"/>
            <a:ext cx="20419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/>
              <a:t>ARCHITECT</a:t>
            </a:r>
          </a:p>
        </p:txBody>
      </p:sp>
      <p:sp>
        <p:nvSpPr>
          <p:cNvPr id="5" name="Rechthoek 4"/>
          <p:cNvSpPr/>
          <p:nvPr/>
        </p:nvSpPr>
        <p:spPr>
          <a:xfrm>
            <a:off x="5762191" y="5751956"/>
            <a:ext cx="2286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nl-NL" sz="3200" dirty="0">
                <a:solidFill>
                  <a:prstClr val="black"/>
                </a:solidFill>
              </a:rPr>
              <a:t>&amp; TEAM</a:t>
            </a:r>
          </a:p>
        </p:txBody>
      </p:sp>
      <p:pic>
        <p:nvPicPr>
          <p:cNvPr id="16" name="Afbeelding 15" descr="vjmseyt1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766" y="1797830"/>
            <a:ext cx="2718020" cy="17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16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icture 3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865"/>
          <a:stretch/>
        </p:blipFill>
        <p:spPr>
          <a:xfrm>
            <a:off x="-1" y="251909"/>
            <a:ext cx="9144001" cy="611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89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464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48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IMG_465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83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AA5B04E189034A9D315D38C057525C" ma:contentTypeVersion="10" ma:contentTypeDescription="Een nieuw document maken." ma:contentTypeScope="" ma:versionID="c1b820b6850c52e119cf6440fa5a7a42">
  <xsd:schema xmlns:xsd="http://www.w3.org/2001/XMLSchema" xmlns:xs="http://www.w3.org/2001/XMLSchema" xmlns:p="http://schemas.microsoft.com/office/2006/metadata/properties" xmlns:ns2="1e3ce222-b516-4c4d-b8c8-4bdfb41128c1" xmlns:ns3="cdb57d31-47ec-465d-bfe9-1394de3bb8b1" targetNamespace="http://schemas.microsoft.com/office/2006/metadata/properties" ma:root="true" ma:fieldsID="896d987df6a18a73936001a56c79dc4a" ns2:_="" ns3:_="">
    <xsd:import namespace="1e3ce222-b516-4c4d-b8c8-4bdfb41128c1"/>
    <xsd:import namespace="cdb57d31-47ec-465d-bfe9-1394de3bb8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3ce222-b516-4c4d-b8c8-4bdfb41128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b57d31-47ec-465d-bfe9-1394de3bb8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5329C6E-50FF-48AA-8D8B-EEE5DD619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3ce222-b516-4c4d-b8c8-4bdfb41128c1"/>
    <ds:schemaRef ds:uri="cdb57d31-47ec-465d-bfe9-1394de3bb8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90588F-1FCE-41DE-B192-47B9642EDD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2A9F37-03CC-4CBB-95DB-6BAE09A717C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1034</Words>
  <Application>Microsoft Office PowerPoint</Application>
  <PresentationFormat>Diavoorstelling (4:3)</PresentationFormat>
  <Paragraphs>80</Paragraphs>
  <Slides>51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51</vt:i4>
      </vt:variant>
    </vt:vector>
  </HeadingPairs>
  <TitlesOfParts>
    <vt:vector size="55" baseType="lpstr">
      <vt:lpstr>Arial</vt:lpstr>
      <vt:lpstr>Calibri</vt:lpstr>
      <vt:lpstr>Wingdings</vt:lpstr>
      <vt:lpstr>Office-thema</vt:lpstr>
      <vt:lpstr>ONTWERPEN</vt:lpstr>
      <vt:lpstr>PowerPoint-presentatie</vt:lpstr>
      <vt:lpstr>PowerPoint-presentatie</vt:lpstr>
      <vt:lpstr>PowerPoint-presentatie</vt:lpstr>
      <vt:lpstr> kijken met de bril van de opdrachtgever = ontwerpen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ONTWERPEN = VERWERPEN</vt:lpstr>
      <vt:lpstr>van geregisseerd worden &gt; ……………..….</vt:lpstr>
      <vt:lpstr>………………………….  &gt; eigen regisseur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KIJKEN</dc:title>
  <dc:creator>Bert Huitsing</dc:creator>
  <cp:lastModifiedBy>Lugers, Renee</cp:lastModifiedBy>
  <cp:revision>96</cp:revision>
  <dcterms:created xsi:type="dcterms:W3CDTF">2012-12-07T15:33:45Z</dcterms:created>
  <dcterms:modified xsi:type="dcterms:W3CDTF">2020-08-31T10:23:24Z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0x01010033AA5B04E189034A9D315D38C057525C</vt:lpwstr>
  </property>
</Properties>
</file>